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707070"/>
    <a:srgbClr val="2727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EB01CC-16CA-944C-B386-24D3B0E84964}" v="71" dt="2023-03-08T16:42:20.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7"/>
    <p:restoredTop sz="96192"/>
  </p:normalViewPr>
  <p:slideViewPr>
    <p:cSldViewPr snapToGrid="0">
      <p:cViewPr varScale="1">
        <p:scale>
          <a:sx n="84" d="100"/>
          <a:sy n="84" d="100"/>
        </p:scale>
        <p:origin x="138" y="4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DBC21-EFAA-5549-8394-0CDF1B0BCB9C}" type="datetimeFigureOut">
              <a:rPr lang="fr-FR" smtClean="0"/>
              <a:t>08/03/2023</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2D7D9-E2C1-A14C-9E5A-99476249A85F}" type="slidenum">
              <a:rPr lang="fr-FR" smtClean="0"/>
              <a:t>‹N°›</a:t>
            </a:fld>
            <a:endParaRPr lang="fr-FR"/>
          </a:p>
        </p:txBody>
      </p:sp>
    </p:spTree>
    <p:extLst>
      <p:ext uri="{BB962C8B-B14F-4D97-AF65-F5344CB8AC3E}">
        <p14:creationId xmlns:p14="http://schemas.microsoft.com/office/powerpoint/2010/main" val="2952783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dirty="0"/>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‹N°›</a:t>
            </a:fld>
            <a:endParaRPr lang="en-US"/>
          </a:p>
        </p:txBody>
      </p:sp>
    </p:spTree>
    <p:extLst>
      <p:ext uri="{BB962C8B-B14F-4D97-AF65-F5344CB8AC3E}">
        <p14:creationId xmlns:p14="http://schemas.microsoft.com/office/powerpoint/2010/main" val="3241556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‹N°›</a:t>
            </a:fld>
            <a:endParaRPr lang="en-US"/>
          </a:p>
        </p:txBody>
      </p:sp>
    </p:spTree>
    <p:extLst>
      <p:ext uri="{BB962C8B-B14F-4D97-AF65-F5344CB8AC3E}">
        <p14:creationId xmlns:p14="http://schemas.microsoft.com/office/powerpoint/2010/main" val="1189412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dirty="0"/>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‹N°›</a:t>
            </a:fld>
            <a:endParaRPr lang="en-US"/>
          </a:p>
        </p:txBody>
      </p:sp>
    </p:spTree>
    <p:extLst>
      <p:ext uri="{BB962C8B-B14F-4D97-AF65-F5344CB8AC3E}">
        <p14:creationId xmlns:p14="http://schemas.microsoft.com/office/powerpoint/2010/main" val="1758632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‹N°›</a:t>
            </a:fld>
            <a:endParaRPr lang="en-US"/>
          </a:p>
        </p:txBody>
      </p:sp>
    </p:spTree>
    <p:extLst>
      <p:ext uri="{BB962C8B-B14F-4D97-AF65-F5344CB8AC3E}">
        <p14:creationId xmlns:p14="http://schemas.microsoft.com/office/powerpoint/2010/main" val="159004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‹N°›</a:t>
            </a:fld>
            <a:endParaRPr lang="en-US"/>
          </a:p>
        </p:txBody>
      </p:sp>
    </p:spTree>
    <p:extLst>
      <p:ext uri="{BB962C8B-B14F-4D97-AF65-F5344CB8AC3E}">
        <p14:creationId xmlns:p14="http://schemas.microsoft.com/office/powerpoint/2010/main" val="160129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‹N°›</a:t>
            </a:fld>
            <a:endParaRPr lang="en-US"/>
          </a:p>
        </p:txBody>
      </p:sp>
    </p:spTree>
    <p:extLst>
      <p:ext uri="{BB962C8B-B14F-4D97-AF65-F5344CB8AC3E}">
        <p14:creationId xmlns:p14="http://schemas.microsoft.com/office/powerpoint/2010/main" val="10314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‹N°›</a:t>
            </a:fld>
            <a:endParaRPr lang="en-US"/>
          </a:p>
        </p:txBody>
      </p:sp>
    </p:spTree>
    <p:extLst>
      <p:ext uri="{BB962C8B-B14F-4D97-AF65-F5344CB8AC3E}">
        <p14:creationId xmlns:p14="http://schemas.microsoft.com/office/powerpoint/2010/main" val="2332596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‹N°›</a:t>
            </a:fld>
            <a:endParaRPr lang="en-US"/>
          </a:p>
        </p:txBody>
      </p:sp>
    </p:spTree>
    <p:extLst>
      <p:ext uri="{BB962C8B-B14F-4D97-AF65-F5344CB8AC3E}">
        <p14:creationId xmlns:p14="http://schemas.microsoft.com/office/powerpoint/2010/main" val="3920081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‹N°›</a:t>
            </a:fld>
            <a:endParaRPr lang="en-US"/>
          </a:p>
        </p:txBody>
      </p:sp>
    </p:spTree>
    <p:extLst>
      <p:ext uri="{BB962C8B-B14F-4D97-AF65-F5344CB8AC3E}">
        <p14:creationId xmlns:p14="http://schemas.microsoft.com/office/powerpoint/2010/main" val="364535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‹N°›</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244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dirty="0"/>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‹N°›</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153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3/8/2023</a:t>
            </a:fld>
            <a:endParaRPr lang="en-US" dirty="0"/>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‹N°›</a:t>
            </a:fld>
            <a:endParaRPr lang="en-US" dirty="0"/>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90265"/>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11" r:id="rId6"/>
    <p:sldLayoutId id="2147483806" r:id="rId7"/>
    <p:sldLayoutId id="2147483807" r:id="rId8"/>
    <p:sldLayoutId id="2147483808" r:id="rId9"/>
    <p:sldLayoutId id="2147483810" r:id="rId10"/>
    <p:sldLayoutId id="2147483809"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g"/><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58" name="Freeform: Shape 57">
            <a:extLst>
              <a:ext uri="{FF2B5EF4-FFF2-40B4-BE49-F238E27FC236}">
                <a16:creationId xmlns:a16="http://schemas.microsoft.com/office/drawing/2014/main" id="{3148D7B7-CAFA-4089-A365-6371A76FE4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144236 w 12192000"/>
              <a:gd name="connsiteY0" fmla="*/ 859953 h 6858000"/>
              <a:gd name="connsiteX1" fmla="*/ 954990 w 12192000"/>
              <a:gd name="connsiteY1" fmla="*/ 3049201 h 6858000"/>
              <a:gd name="connsiteX2" fmla="*/ 954990 w 12192000"/>
              <a:gd name="connsiteY2" fmla="*/ 3317710 h 6858000"/>
              <a:gd name="connsiteX3" fmla="*/ 954990 w 12192000"/>
              <a:gd name="connsiteY3" fmla="*/ 6057900 h 6858000"/>
              <a:gd name="connsiteX4" fmla="*/ 5334000 w 12192000"/>
              <a:gd name="connsiteY4" fmla="*/ 6057900 h 6858000"/>
              <a:gd name="connsiteX5" fmla="*/ 5334000 w 12192000"/>
              <a:gd name="connsiteY5" fmla="*/ 3049201 h 6858000"/>
              <a:gd name="connsiteX6" fmla="*/ 3144755 w 12192000"/>
              <a:gd name="connsiteY6" fmla="*/ 859953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3144236" y="859953"/>
                </a:moveTo>
                <a:cubicBezTo>
                  <a:pt x="1935127" y="859953"/>
                  <a:pt x="954990" y="1840119"/>
                  <a:pt x="954990" y="3049201"/>
                </a:cubicBezTo>
                <a:lnTo>
                  <a:pt x="954990" y="3317710"/>
                </a:lnTo>
                <a:lnTo>
                  <a:pt x="954990" y="6057900"/>
                </a:lnTo>
                <a:lnTo>
                  <a:pt x="5334000" y="6057900"/>
                </a:lnTo>
                <a:lnTo>
                  <a:pt x="5334000" y="3049201"/>
                </a:lnTo>
                <a:cubicBezTo>
                  <a:pt x="5334000" y="1840119"/>
                  <a:pt x="4353860" y="859953"/>
                  <a:pt x="3144755" y="859953"/>
                </a:cubicBezTo>
                <a:close/>
                <a:moveTo>
                  <a:pt x="0" y="0"/>
                </a:moveTo>
                <a:lnTo>
                  <a:pt x="12192000" y="0"/>
                </a:lnTo>
                <a:lnTo>
                  <a:pt x="12192000" y="6858000"/>
                </a:lnTo>
                <a:lnTo>
                  <a:pt x="0" y="685800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5985663" y="1161232"/>
            <a:ext cx="5004176" cy="2485479"/>
          </a:xfrm>
        </p:spPr>
        <p:txBody>
          <a:bodyPr anchor="b">
            <a:normAutofit/>
          </a:bodyPr>
          <a:lstStyle/>
          <a:p>
            <a:r>
              <a:rPr lang="fr-FR">
                <a:solidFill>
                  <a:srgbClr val="FFFFFF"/>
                </a:solidFill>
              </a:rPr>
              <a:t>FINALISTES PRIX CAROLE KIPLING 2023</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6683004" y="4993240"/>
            <a:ext cx="3694048" cy="1137107"/>
          </a:xfrm>
        </p:spPr>
        <p:txBody>
          <a:bodyPr anchor="b">
            <a:normAutofit/>
          </a:bodyPr>
          <a:lstStyle/>
          <a:p>
            <a:r>
              <a:rPr lang="fr-FR">
                <a:solidFill>
                  <a:srgbClr val="FFFFFF"/>
                </a:solidFill>
              </a:rPr>
              <a:t>Pratiques exemplaires</a:t>
            </a:r>
          </a:p>
        </p:txBody>
      </p:sp>
      <p:cxnSp>
        <p:nvCxnSpPr>
          <p:cNvPr id="60" name="Straight Connector 59">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9851" y="400344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9025563" y="5405822"/>
            <a:ext cx="1351489" cy="581891"/>
          </a:xfrm>
          <a:prstGeom prst="rect">
            <a:avLst/>
          </a:prstGeom>
        </p:spPr>
      </p:pic>
    </p:spTree>
    <p:extLst>
      <p:ext uri="{BB962C8B-B14F-4D97-AF65-F5344CB8AC3E}">
        <p14:creationId xmlns:p14="http://schemas.microsoft.com/office/powerpoint/2010/main" val="42536493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1" y="-2"/>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Marie-Ève Bourdages </a:t>
            </a:r>
            <a:r>
              <a:rPr lang="fr-FR" sz="3200" dirty="0" smtClean="0">
                <a:solidFill>
                  <a:srgbClr val="FFFFFF"/>
                </a:solidFill>
              </a:rPr>
              <a:t>| Centre </a:t>
            </a:r>
            <a:r>
              <a:rPr lang="fr-FR" sz="3200" dirty="0">
                <a:solidFill>
                  <a:srgbClr val="FFFFFF"/>
                </a:solidFill>
              </a:rPr>
              <a:t>d’art de Richmond</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pic>
        <p:nvPicPr>
          <p:cNvPr id="10" name="Image 9">
            <a:extLst>
              <a:ext uri="{FF2B5EF4-FFF2-40B4-BE49-F238E27FC236}">
                <a16:creationId xmlns:a16="http://schemas.microsoft.com/office/drawing/2014/main" id="{E4B2AA14-88AC-5BB8-CD46-3D20939670D9}"/>
              </a:ext>
            </a:extLst>
          </p:cNvPr>
          <p:cNvPicPr>
            <a:picLocks noChangeAspect="1"/>
          </p:cNvPicPr>
          <p:nvPr/>
        </p:nvPicPr>
        <p:blipFill>
          <a:blip r:embed="rId4"/>
          <a:stretch>
            <a:fillRect/>
          </a:stretch>
        </p:blipFill>
        <p:spPr>
          <a:xfrm>
            <a:off x="1108408" y="2907615"/>
            <a:ext cx="5054003" cy="3369335"/>
          </a:xfrm>
          <a:prstGeom prst="rect">
            <a:avLst/>
          </a:prstGeom>
          <a:effectLst>
            <a:softEdge rad="31750"/>
          </a:effectLst>
        </p:spPr>
      </p:pic>
      <p:pic>
        <p:nvPicPr>
          <p:cNvPr id="14" name="Image 13">
            <a:extLst>
              <a:ext uri="{FF2B5EF4-FFF2-40B4-BE49-F238E27FC236}">
                <a16:creationId xmlns:a16="http://schemas.microsoft.com/office/drawing/2014/main" id="{2C047D58-39EC-805B-35FE-65946A3C54B2}"/>
              </a:ext>
            </a:extLst>
          </p:cNvPr>
          <p:cNvPicPr>
            <a:picLocks noChangeAspect="1"/>
          </p:cNvPicPr>
          <p:nvPr/>
        </p:nvPicPr>
        <p:blipFill>
          <a:blip r:embed="rId5"/>
          <a:stretch>
            <a:fillRect/>
          </a:stretch>
        </p:blipFill>
        <p:spPr>
          <a:xfrm>
            <a:off x="5763570" y="1103228"/>
            <a:ext cx="4987581" cy="3740686"/>
          </a:xfrm>
          <a:prstGeom prst="rect">
            <a:avLst/>
          </a:prstGeom>
          <a:effectLst>
            <a:softEdge rad="63500"/>
          </a:effectLst>
        </p:spPr>
      </p:pic>
    </p:spTree>
    <p:extLst>
      <p:ext uri="{BB962C8B-B14F-4D97-AF65-F5344CB8AC3E}">
        <p14:creationId xmlns:p14="http://schemas.microsoft.com/office/powerpoint/2010/main" val="18391509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Marie-Ève Bourdages </a:t>
            </a:r>
            <a:r>
              <a:rPr lang="fr-FR" sz="3200" dirty="0" smtClean="0">
                <a:solidFill>
                  <a:srgbClr val="FFFFFF"/>
                </a:solidFill>
              </a:rPr>
              <a:t>| Centre </a:t>
            </a:r>
            <a:r>
              <a:rPr lang="fr-FR" sz="3200" dirty="0">
                <a:solidFill>
                  <a:srgbClr val="FFFFFF"/>
                </a:solidFill>
              </a:rPr>
              <a:t>d’art de Richmond</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5" name="Rectangle : coins arrondis 4">
            <a:extLst>
              <a:ext uri="{FF2B5EF4-FFF2-40B4-BE49-F238E27FC236}">
                <a16:creationId xmlns:a16="http://schemas.microsoft.com/office/drawing/2014/main" id="{2867A3E5-E5E8-0206-15A0-85D1DB024233}"/>
              </a:ext>
            </a:extLst>
          </p:cNvPr>
          <p:cNvSpPr/>
          <p:nvPr/>
        </p:nvSpPr>
        <p:spPr>
          <a:xfrm>
            <a:off x="1367361" y="1666240"/>
            <a:ext cx="9072880" cy="4170530"/>
          </a:xfrm>
          <a:prstGeom prst="roundRect">
            <a:avLst/>
          </a:prstGeom>
          <a:solidFill>
            <a:srgbClr val="FFFFFF">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sz="2700" dirty="0">
                <a:solidFill>
                  <a:schemeClr val="bg1"/>
                </a:solidFill>
              </a:rPr>
              <a:t>Projet appuyé par l’initiative provinciale du Réseau d’éclaireurs en santé psychologique pour l’organisation d’activités favorisant le bien-être des </a:t>
            </a:r>
            <a:r>
              <a:rPr lang="fr-FR" sz="2700" dirty="0" smtClean="0">
                <a:solidFill>
                  <a:schemeClr val="bg1"/>
                </a:solidFill>
              </a:rPr>
              <a:t>communautés</a:t>
            </a:r>
            <a:endParaRPr lang="fr-FR" sz="2700" dirty="0">
              <a:solidFill>
                <a:schemeClr val="bg1"/>
              </a:solidFill>
            </a:endParaRPr>
          </a:p>
          <a:p>
            <a:pPr marL="285750" indent="-285750">
              <a:buFont typeface="Arial" panose="020B0604020202020204" pitchFamily="34" charset="0"/>
              <a:buChar char="•"/>
            </a:pPr>
            <a:r>
              <a:rPr lang="fr-FR" sz="2700" dirty="0">
                <a:solidFill>
                  <a:schemeClr val="bg1"/>
                </a:solidFill>
              </a:rPr>
              <a:t>A permis d’augmenter la confiance des élèves et leur permettre de bénéficier de plusieurs heures de </a:t>
            </a:r>
            <a:r>
              <a:rPr lang="fr-FR" sz="2700" dirty="0" smtClean="0">
                <a:solidFill>
                  <a:schemeClr val="bg1"/>
                </a:solidFill>
              </a:rPr>
              <a:t>mentorat</a:t>
            </a:r>
            <a:endParaRPr lang="fr-FR" sz="2700" dirty="0">
              <a:solidFill>
                <a:schemeClr val="bg1"/>
              </a:solidFill>
            </a:endParaRPr>
          </a:p>
          <a:p>
            <a:pPr marL="285750" indent="-285750">
              <a:buFont typeface="Arial" panose="020B0604020202020204" pitchFamily="34" charset="0"/>
              <a:buChar char="•"/>
            </a:pPr>
            <a:r>
              <a:rPr lang="fr-FR" sz="2700" dirty="0">
                <a:solidFill>
                  <a:schemeClr val="bg1"/>
                </a:solidFill>
              </a:rPr>
              <a:t>Démocratisation de la culture et favorisation de son rétablissement</a:t>
            </a:r>
            <a:endParaRPr lang="fr-FR" sz="3600" dirty="0">
              <a:solidFill>
                <a:schemeClr val="bg1"/>
              </a:solidFill>
            </a:endParaRPr>
          </a:p>
        </p:txBody>
      </p:sp>
    </p:spTree>
    <p:extLst>
      <p:ext uri="{BB962C8B-B14F-4D97-AF65-F5344CB8AC3E}">
        <p14:creationId xmlns:p14="http://schemas.microsoft.com/office/powerpoint/2010/main" val="12511370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Marie-Ève Bourdages </a:t>
            </a:r>
            <a:r>
              <a:rPr lang="fr-FR" sz="3200" dirty="0" smtClean="0">
                <a:solidFill>
                  <a:srgbClr val="FFFFFF"/>
                </a:solidFill>
              </a:rPr>
              <a:t>| Centre </a:t>
            </a:r>
            <a:r>
              <a:rPr lang="fr-FR" sz="3200" dirty="0">
                <a:solidFill>
                  <a:srgbClr val="FFFFFF"/>
                </a:solidFill>
              </a:rPr>
              <a:t>d’art de Richmond</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pic>
        <p:nvPicPr>
          <p:cNvPr id="6" name="Image 5">
            <a:extLst>
              <a:ext uri="{FF2B5EF4-FFF2-40B4-BE49-F238E27FC236}">
                <a16:creationId xmlns:a16="http://schemas.microsoft.com/office/drawing/2014/main" id="{2E496FDC-9A84-1CF0-5EA2-8B2C2AAEDC16}"/>
              </a:ext>
            </a:extLst>
          </p:cNvPr>
          <p:cNvPicPr>
            <a:picLocks noChangeAspect="1"/>
          </p:cNvPicPr>
          <p:nvPr/>
        </p:nvPicPr>
        <p:blipFill>
          <a:blip r:embed="rId4"/>
          <a:stretch>
            <a:fillRect/>
          </a:stretch>
        </p:blipFill>
        <p:spPr>
          <a:xfrm>
            <a:off x="2730512" y="1388384"/>
            <a:ext cx="6733299" cy="4488866"/>
          </a:xfrm>
          <a:prstGeom prst="rect">
            <a:avLst/>
          </a:prstGeom>
          <a:effectLst>
            <a:softEdge rad="127000"/>
          </a:effectLst>
        </p:spPr>
      </p:pic>
    </p:spTree>
    <p:extLst>
      <p:ext uri="{BB962C8B-B14F-4D97-AF65-F5344CB8AC3E}">
        <p14:creationId xmlns:p14="http://schemas.microsoft.com/office/powerpoint/2010/main" val="21400653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Marie-Ève Bourdages </a:t>
            </a:r>
            <a:r>
              <a:rPr lang="fr-FR" sz="3200" dirty="0" smtClean="0">
                <a:solidFill>
                  <a:srgbClr val="FFFFFF"/>
                </a:solidFill>
              </a:rPr>
              <a:t>| Centre </a:t>
            </a:r>
            <a:r>
              <a:rPr lang="fr-FR" sz="3200" dirty="0">
                <a:solidFill>
                  <a:srgbClr val="FFFFFF"/>
                </a:solidFill>
              </a:rPr>
              <a:t>d’art de Richmond</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12" name="Rectangle : coins arrondis 11">
            <a:extLst>
              <a:ext uri="{FF2B5EF4-FFF2-40B4-BE49-F238E27FC236}">
                <a16:creationId xmlns:a16="http://schemas.microsoft.com/office/drawing/2014/main" id="{54A9E863-45F3-810D-B18B-4239B62DC820}"/>
              </a:ext>
            </a:extLst>
          </p:cNvPr>
          <p:cNvSpPr/>
          <p:nvPr/>
        </p:nvSpPr>
        <p:spPr>
          <a:xfrm>
            <a:off x="1367361" y="1666240"/>
            <a:ext cx="9072880" cy="4170530"/>
          </a:xfrm>
          <a:prstGeom prst="roundRect">
            <a:avLst/>
          </a:prstGeom>
          <a:solidFill>
            <a:srgbClr val="FFFFFF">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fr-FR" sz="2700" dirty="0">
              <a:solidFill>
                <a:schemeClr val="bg1"/>
              </a:solidFill>
              <a:latin typeface="Helvetica Light" panose="020B0403020202020204" pitchFamily="34" charset="0"/>
            </a:endParaRPr>
          </a:p>
          <a:p>
            <a:r>
              <a:rPr lang="fr-FR" sz="2700" dirty="0">
                <a:solidFill>
                  <a:schemeClr val="bg1"/>
                </a:solidFill>
              </a:rPr>
              <a:t>Commentaire du Jury:</a:t>
            </a:r>
          </a:p>
          <a:p>
            <a:endParaRPr lang="fr-FR" sz="2700" dirty="0">
              <a:solidFill>
                <a:schemeClr val="bg1"/>
              </a:solidFill>
            </a:endParaRPr>
          </a:p>
          <a:p>
            <a:r>
              <a:rPr lang="fr-FR" sz="2700" dirty="0">
                <a:solidFill>
                  <a:schemeClr val="bg1"/>
                </a:solidFill>
              </a:rPr>
              <a:t>«Cette action favorise la présence des artistes et sa relève avec des publics qui n’ont pas l’habitude de cette rencontre, ce qui s’est inscrit dans une vision de démocratisation culturelle et constitue un atout pour le diffuseur et sa communauté. Cet événement valorise les échanges intergénérationnels. »</a:t>
            </a:r>
          </a:p>
          <a:p>
            <a:pPr marL="285750" indent="-285750">
              <a:buFont typeface="Arial" panose="020B0604020202020204" pitchFamily="34" charset="0"/>
              <a:buChar char="•"/>
            </a:pPr>
            <a:endParaRPr lang="fr-FR" sz="28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2165210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858748" y="2021840"/>
            <a:ext cx="9362210" cy="1624871"/>
          </a:xfrm>
        </p:spPr>
        <p:txBody>
          <a:bodyPr anchor="b">
            <a:normAutofit/>
          </a:bodyPr>
          <a:lstStyle/>
          <a:p>
            <a:r>
              <a:rPr lang="fr-FR" dirty="0">
                <a:solidFill>
                  <a:srgbClr val="FFFFFF"/>
                </a:solidFill>
              </a:rPr>
              <a:t>Sophie </a:t>
            </a:r>
            <a:r>
              <a:rPr lang="fr-FR" dirty="0" smtClean="0">
                <a:solidFill>
                  <a:srgbClr val="FFFFFF"/>
                </a:solidFill>
              </a:rPr>
              <a:t>Lemelin |</a:t>
            </a:r>
            <a:r>
              <a:rPr lang="fr-FR" dirty="0">
                <a:solidFill>
                  <a:srgbClr val="FFFFFF"/>
                </a:solidFill>
              </a:rPr>
              <a:t/>
            </a:r>
            <a:br>
              <a:rPr lang="fr-FR" dirty="0">
                <a:solidFill>
                  <a:srgbClr val="FFFFFF"/>
                </a:solidFill>
              </a:rPr>
            </a:br>
            <a:r>
              <a:rPr lang="fr-FR" dirty="0">
                <a:solidFill>
                  <a:srgbClr val="FFFFFF"/>
                </a:solidFill>
              </a:rPr>
              <a:t>La Chapelle spectacles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9" name="Titre 1">
            <a:extLst>
              <a:ext uri="{FF2B5EF4-FFF2-40B4-BE49-F238E27FC236}">
                <a16:creationId xmlns:a16="http://schemas.microsoft.com/office/drawing/2014/main" id="{66B3B917-4978-F14C-A822-AF9E5561952F}"/>
              </a:ext>
            </a:extLst>
          </p:cNvPr>
          <p:cNvSpPr txBox="1">
            <a:spLocks/>
          </p:cNvSpPr>
          <p:nvPr/>
        </p:nvSpPr>
        <p:spPr>
          <a:xfrm>
            <a:off x="1074936" y="3839639"/>
            <a:ext cx="9582893" cy="1624871"/>
          </a:xfrm>
          <a:prstGeom prst="rect">
            <a:avLst/>
          </a:prstGeom>
          <a:effectLst>
            <a:outerShdw blurRad="50800" dist="38100" dir="16200000" rotWithShape="0">
              <a:prstClr val="black">
                <a:alpha val="40000"/>
              </a:prstClr>
            </a:outerShdw>
            <a:softEdge rad="31750"/>
          </a:effectLst>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lnSpcReduction="10000"/>
          </a:bodyPr>
          <a:lstStyle>
            <a:lvl1pPr algn="l" defTabSz="914400" rtl="0" eaLnBrk="1" latinLnBrk="0" hangingPunct="1">
              <a:lnSpc>
                <a:spcPct val="100000"/>
              </a:lnSpc>
              <a:spcBef>
                <a:spcPct val="0"/>
              </a:spcBef>
              <a:buNone/>
              <a:defRPr sz="4800" kern="1200" cap="none" spc="0" baseline="0">
                <a:solidFill>
                  <a:schemeClr val="tx2"/>
                </a:solidFill>
                <a:latin typeface="+mj-lt"/>
                <a:ea typeface="+mj-ea"/>
                <a:cs typeface="+mj-cs"/>
              </a:defRPr>
            </a:lvl1pPr>
          </a:lstStyle>
          <a:p>
            <a:pPr>
              <a:lnSpc>
                <a:spcPct val="110000"/>
              </a:lnSpc>
            </a:pPr>
            <a:r>
              <a:rPr lang="fr-FR" dirty="0">
                <a:solidFill>
                  <a:schemeClr val="bg1"/>
                </a:solidFill>
                <a:latin typeface="+mn-lt"/>
                <a:cs typeface="Arial" panose="020B0604020202020204" pitchFamily="34" charset="0"/>
              </a:rPr>
              <a:t>SÉRIE DÉCOUVERTES INATTENDUES</a:t>
            </a:r>
          </a:p>
        </p:txBody>
      </p:sp>
    </p:spTree>
    <p:extLst>
      <p:ext uri="{BB962C8B-B14F-4D97-AF65-F5344CB8AC3E}">
        <p14:creationId xmlns:p14="http://schemas.microsoft.com/office/powerpoint/2010/main" val="12953770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Sophie </a:t>
            </a:r>
            <a:r>
              <a:rPr lang="fr-FR" sz="3200" dirty="0" smtClean="0">
                <a:solidFill>
                  <a:srgbClr val="FFFFFF"/>
                </a:solidFill>
              </a:rPr>
              <a:t>Lemelin | La </a:t>
            </a:r>
            <a:r>
              <a:rPr lang="fr-FR" sz="3200" dirty="0">
                <a:solidFill>
                  <a:srgbClr val="FFFFFF"/>
                </a:solidFill>
              </a:rPr>
              <a:t>Chapelle spectacles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5" name="Rectangle : coins arrondis 4">
            <a:extLst>
              <a:ext uri="{FF2B5EF4-FFF2-40B4-BE49-F238E27FC236}">
                <a16:creationId xmlns:a16="http://schemas.microsoft.com/office/drawing/2014/main" id="{2867A3E5-E5E8-0206-15A0-85D1DB024233}"/>
              </a:ext>
            </a:extLst>
          </p:cNvPr>
          <p:cNvSpPr/>
          <p:nvPr/>
        </p:nvSpPr>
        <p:spPr>
          <a:xfrm>
            <a:off x="1367361" y="1666240"/>
            <a:ext cx="9072880" cy="4170530"/>
          </a:xfrm>
          <a:prstGeom prst="roundRect">
            <a:avLst/>
          </a:prstGeom>
          <a:solidFill>
            <a:srgbClr val="FFFFFF">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sz="2700" dirty="0">
                <a:solidFill>
                  <a:schemeClr val="bg1"/>
                </a:solidFill>
              </a:rPr>
              <a:t>Spectacles présentés en 1ère partie de spectacles réguliers, dans le hall d’entrée</a:t>
            </a:r>
          </a:p>
          <a:p>
            <a:pPr marL="285750" indent="-285750">
              <a:buFont typeface="Arial" panose="020B0604020202020204" pitchFamily="34" charset="0"/>
              <a:buChar char="•"/>
            </a:pPr>
            <a:endParaRPr lang="fr-FR" sz="2700" dirty="0">
              <a:solidFill>
                <a:schemeClr val="bg1"/>
              </a:solidFill>
            </a:endParaRPr>
          </a:p>
          <a:p>
            <a:pPr marL="285750" indent="-285750">
              <a:buFont typeface="Arial" panose="020B0604020202020204" pitchFamily="34" charset="0"/>
              <a:buChar char="•"/>
            </a:pPr>
            <a:r>
              <a:rPr lang="fr-FR" sz="2700" dirty="0">
                <a:solidFill>
                  <a:schemeClr val="bg1"/>
                </a:solidFill>
              </a:rPr>
              <a:t>A pour objectif de diversifier la programmation et d’ouvrir la clientèle à de nouvelles propositions artistiques</a:t>
            </a:r>
          </a:p>
          <a:p>
            <a:pPr marL="285750" indent="-285750">
              <a:buFont typeface="Arial" panose="020B0604020202020204" pitchFamily="34" charset="0"/>
              <a:buChar char="•"/>
            </a:pPr>
            <a:endParaRPr lang="fr-FR" sz="2700" dirty="0">
              <a:solidFill>
                <a:schemeClr val="bg1"/>
              </a:solidFill>
            </a:endParaRPr>
          </a:p>
          <a:p>
            <a:pPr marL="285750" indent="-285750">
              <a:buFont typeface="Arial" panose="020B0604020202020204" pitchFamily="34" charset="0"/>
              <a:buChar char="•"/>
            </a:pPr>
            <a:r>
              <a:rPr lang="fr-FR" sz="2700" dirty="0">
                <a:solidFill>
                  <a:schemeClr val="bg1"/>
                </a:solidFill>
              </a:rPr>
              <a:t>Permet de contribuer à la professionnalisation d’artistes de la relève</a:t>
            </a:r>
            <a:endParaRPr lang="fr-FR" sz="3600" dirty="0">
              <a:solidFill>
                <a:schemeClr val="bg1"/>
              </a:solidFill>
            </a:endParaRPr>
          </a:p>
        </p:txBody>
      </p:sp>
    </p:spTree>
    <p:extLst>
      <p:ext uri="{BB962C8B-B14F-4D97-AF65-F5344CB8AC3E}">
        <p14:creationId xmlns:p14="http://schemas.microsoft.com/office/powerpoint/2010/main" val="15767340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Sophie </a:t>
            </a:r>
            <a:r>
              <a:rPr lang="fr-FR" sz="3200" dirty="0" smtClean="0">
                <a:solidFill>
                  <a:srgbClr val="FFFFFF"/>
                </a:solidFill>
              </a:rPr>
              <a:t>Lemelin | La </a:t>
            </a:r>
            <a:r>
              <a:rPr lang="fr-FR" sz="3200" dirty="0">
                <a:solidFill>
                  <a:srgbClr val="FFFFFF"/>
                </a:solidFill>
              </a:rPr>
              <a:t>Chapelle spectacles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pic>
        <p:nvPicPr>
          <p:cNvPr id="12" name="Image 11">
            <a:extLst>
              <a:ext uri="{FF2B5EF4-FFF2-40B4-BE49-F238E27FC236}">
                <a16:creationId xmlns:a16="http://schemas.microsoft.com/office/drawing/2014/main" id="{0379F892-CA88-52E4-B530-8AFAA5CED6AE}"/>
              </a:ext>
            </a:extLst>
          </p:cNvPr>
          <p:cNvPicPr>
            <a:picLocks noChangeAspect="1"/>
          </p:cNvPicPr>
          <p:nvPr/>
        </p:nvPicPr>
        <p:blipFill>
          <a:blip r:embed="rId4"/>
          <a:stretch>
            <a:fillRect/>
          </a:stretch>
        </p:blipFill>
        <p:spPr>
          <a:xfrm>
            <a:off x="1149768" y="1602691"/>
            <a:ext cx="5486868" cy="3652618"/>
          </a:xfrm>
          <a:prstGeom prst="rect">
            <a:avLst/>
          </a:prstGeom>
          <a:effectLst>
            <a:softEdge rad="127000"/>
          </a:effectLst>
        </p:spPr>
      </p:pic>
      <p:pic>
        <p:nvPicPr>
          <p:cNvPr id="6" name="Image 5">
            <a:extLst>
              <a:ext uri="{FF2B5EF4-FFF2-40B4-BE49-F238E27FC236}">
                <a16:creationId xmlns:a16="http://schemas.microsoft.com/office/drawing/2014/main" id="{BA440499-A0D1-4673-B222-92586D9C1B13}"/>
              </a:ext>
            </a:extLst>
          </p:cNvPr>
          <p:cNvPicPr>
            <a:picLocks noChangeAspect="1"/>
          </p:cNvPicPr>
          <p:nvPr/>
        </p:nvPicPr>
        <p:blipFill>
          <a:blip r:embed="rId5"/>
          <a:stretch>
            <a:fillRect/>
          </a:stretch>
        </p:blipFill>
        <p:spPr>
          <a:xfrm>
            <a:off x="5832301" y="1602776"/>
            <a:ext cx="5486868" cy="3652619"/>
          </a:xfrm>
          <a:prstGeom prst="rect">
            <a:avLst/>
          </a:prstGeom>
          <a:effectLst>
            <a:softEdge rad="127000"/>
          </a:effectLst>
        </p:spPr>
      </p:pic>
    </p:spTree>
    <p:extLst>
      <p:ext uri="{BB962C8B-B14F-4D97-AF65-F5344CB8AC3E}">
        <p14:creationId xmlns:p14="http://schemas.microsoft.com/office/powerpoint/2010/main" val="31667398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Sophie </a:t>
            </a:r>
            <a:r>
              <a:rPr lang="fr-FR" sz="3200" dirty="0" smtClean="0">
                <a:solidFill>
                  <a:srgbClr val="FFFFFF"/>
                </a:solidFill>
              </a:rPr>
              <a:t>Lemelin | La </a:t>
            </a:r>
            <a:r>
              <a:rPr lang="fr-FR" sz="3200" dirty="0">
                <a:solidFill>
                  <a:srgbClr val="FFFFFF"/>
                </a:solidFill>
              </a:rPr>
              <a:t>Chapelle spectacles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5" name="Rectangle : coins arrondis 4">
            <a:extLst>
              <a:ext uri="{FF2B5EF4-FFF2-40B4-BE49-F238E27FC236}">
                <a16:creationId xmlns:a16="http://schemas.microsoft.com/office/drawing/2014/main" id="{2867A3E5-E5E8-0206-15A0-85D1DB024233}"/>
              </a:ext>
            </a:extLst>
          </p:cNvPr>
          <p:cNvSpPr/>
          <p:nvPr/>
        </p:nvSpPr>
        <p:spPr>
          <a:xfrm>
            <a:off x="1367361" y="1666240"/>
            <a:ext cx="9072880" cy="4170530"/>
          </a:xfrm>
          <a:prstGeom prst="roundRect">
            <a:avLst/>
          </a:prstGeom>
          <a:solidFill>
            <a:srgbClr val="FFFFFF">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sz="2700" dirty="0">
                <a:solidFill>
                  <a:schemeClr val="bg1"/>
                </a:solidFill>
              </a:rPr>
              <a:t>Treize artistes/groupes d’artistes ont fait briller leur talent, dont Valence, </a:t>
            </a:r>
            <a:r>
              <a:rPr lang="fr-FR" sz="2700" dirty="0" err="1">
                <a:solidFill>
                  <a:schemeClr val="bg1"/>
                </a:solidFill>
              </a:rPr>
              <a:t>Jeando</a:t>
            </a:r>
            <a:r>
              <a:rPr lang="fr-FR" sz="2700" dirty="0">
                <a:solidFill>
                  <a:schemeClr val="bg1"/>
                </a:solidFill>
              </a:rPr>
              <a:t>, Nicolas </a:t>
            </a:r>
            <a:r>
              <a:rPr lang="fr-FR" sz="2700" dirty="0" err="1">
                <a:solidFill>
                  <a:schemeClr val="bg1"/>
                </a:solidFill>
              </a:rPr>
              <a:t>Gémus</a:t>
            </a:r>
            <a:r>
              <a:rPr lang="fr-FR" sz="2700" dirty="0">
                <a:solidFill>
                  <a:schemeClr val="bg1"/>
                </a:solidFill>
              </a:rPr>
              <a:t>, le théâtre de l’œil ouvert, etc.</a:t>
            </a:r>
          </a:p>
          <a:p>
            <a:pPr marL="285750" indent="-285750">
              <a:buFont typeface="Arial" panose="020B0604020202020204" pitchFamily="34" charset="0"/>
              <a:buChar char="•"/>
            </a:pPr>
            <a:r>
              <a:rPr lang="fr-FR" sz="2700" dirty="0">
                <a:solidFill>
                  <a:schemeClr val="bg1"/>
                </a:solidFill>
              </a:rPr>
              <a:t>A permis de développer le public d'artistes émergents se produisant plus tard à La Chapelle, en programmation régulière. </a:t>
            </a:r>
          </a:p>
          <a:p>
            <a:pPr marL="285750" indent="-285750">
              <a:buFont typeface="Arial" panose="020B0604020202020204" pitchFamily="34" charset="0"/>
              <a:buChar char="•"/>
            </a:pPr>
            <a:r>
              <a:rPr lang="fr-FR" sz="2700" dirty="0">
                <a:solidFill>
                  <a:schemeClr val="bg1"/>
                </a:solidFill>
              </a:rPr>
              <a:t>Embauches de travailleurs culturels et ressources en communication mobilisées.</a:t>
            </a:r>
            <a:endParaRPr lang="fr-FR" sz="3600" dirty="0">
              <a:solidFill>
                <a:schemeClr val="bg1"/>
              </a:solidFill>
            </a:endParaRPr>
          </a:p>
        </p:txBody>
      </p:sp>
    </p:spTree>
    <p:extLst>
      <p:ext uri="{BB962C8B-B14F-4D97-AF65-F5344CB8AC3E}">
        <p14:creationId xmlns:p14="http://schemas.microsoft.com/office/powerpoint/2010/main" val="40596242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Sophie </a:t>
            </a:r>
            <a:r>
              <a:rPr lang="fr-FR" sz="3200" dirty="0" smtClean="0">
                <a:solidFill>
                  <a:srgbClr val="FFFFFF"/>
                </a:solidFill>
              </a:rPr>
              <a:t>Lemelin | La </a:t>
            </a:r>
            <a:r>
              <a:rPr lang="fr-FR" sz="3200" dirty="0">
                <a:solidFill>
                  <a:srgbClr val="FFFFFF"/>
                </a:solidFill>
              </a:rPr>
              <a:t>Chapelle spectacles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pic>
        <p:nvPicPr>
          <p:cNvPr id="6" name="Image 5">
            <a:extLst>
              <a:ext uri="{FF2B5EF4-FFF2-40B4-BE49-F238E27FC236}">
                <a16:creationId xmlns:a16="http://schemas.microsoft.com/office/drawing/2014/main" id="{96465C2E-63A5-7C88-364F-921C6FA64AF3}"/>
              </a:ext>
            </a:extLst>
          </p:cNvPr>
          <p:cNvPicPr>
            <a:picLocks noChangeAspect="1"/>
          </p:cNvPicPr>
          <p:nvPr/>
        </p:nvPicPr>
        <p:blipFill>
          <a:blip r:embed="rId4"/>
          <a:stretch>
            <a:fillRect/>
          </a:stretch>
        </p:blipFill>
        <p:spPr>
          <a:xfrm>
            <a:off x="1197778" y="1122224"/>
            <a:ext cx="4961045" cy="3302577"/>
          </a:xfrm>
          <a:prstGeom prst="rect">
            <a:avLst/>
          </a:prstGeom>
          <a:effectLst>
            <a:softEdge rad="63500"/>
          </a:effectLst>
        </p:spPr>
      </p:pic>
      <p:pic>
        <p:nvPicPr>
          <p:cNvPr id="8" name="Image 7">
            <a:extLst>
              <a:ext uri="{FF2B5EF4-FFF2-40B4-BE49-F238E27FC236}">
                <a16:creationId xmlns:a16="http://schemas.microsoft.com/office/drawing/2014/main" id="{BE136762-4032-3E64-3196-95FF60C120D6}"/>
              </a:ext>
            </a:extLst>
          </p:cNvPr>
          <p:cNvPicPr>
            <a:picLocks noChangeAspect="1"/>
          </p:cNvPicPr>
          <p:nvPr/>
        </p:nvPicPr>
        <p:blipFill>
          <a:blip r:embed="rId5"/>
          <a:stretch>
            <a:fillRect/>
          </a:stretch>
        </p:blipFill>
        <p:spPr>
          <a:xfrm>
            <a:off x="6158823" y="2683094"/>
            <a:ext cx="4961054" cy="3302583"/>
          </a:xfrm>
          <a:prstGeom prst="rect">
            <a:avLst/>
          </a:prstGeom>
          <a:effectLst>
            <a:softEdge rad="63500"/>
          </a:effectLst>
        </p:spPr>
      </p:pic>
    </p:spTree>
    <p:extLst>
      <p:ext uri="{BB962C8B-B14F-4D97-AF65-F5344CB8AC3E}">
        <p14:creationId xmlns:p14="http://schemas.microsoft.com/office/powerpoint/2010/main" val="39065337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Sophie </a:t>
            </a:r>
            <a:r>
              <a:rPr lang="fr-FR" sz="3200" dirty="0" smtClean="0">
                <a:solidFill>
                  <a:srgbClr val="FFFFFF"/>
                </a:solidFill>
              </a:rPr>
              <a:t>Lemelin | La </a:t>
            </a:r>
            <a:r>
              <a:rPr lang="fr-FR" sz="3200" dirty="0">
                <a:solidFill>
                  <a:srgbClr val="FFFFFF"/>
                </a:solidFill>
              </a:rPr>
              <a:t>Chapelle spectacles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12" name="Rectangle : coins arrondis 11">
            <a:extLst>
              <a:ext uri="{FF2B5EF4-FFF2-40B4-BE49-F238E27FC236}">
                <a16:creationId xmlns:a16="http://schemas.microsoft.com/office/drawing/2014/main" id="{54A9E863-45F3-810D-B18B-4239B62DC820}"/>
              </a:ext>
            </a:extLst>
          </p:cNvPr>
          <p:cNvSpPr/>
          <p:nvPr/>
        </p:nvSpPr>
        <p:spPr>
          <a:xfrm>
            <a:off x="1367361" y="1666240"/>
            <a:ext cx="9072880" cy="4170530"/>
          </a:xfrm>
          <a:prstGeom prst="roundRect">
            <a:avLst/>
          </a:prstGeom>
          <a:solidFill>
            <a:srgbClr val="FFFFFF">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fr-FR" sz="2700" dirty="0">
              <a:solidFill>
                <a:schemeClr val="bg1"/>
              </a:solidFill>
              <a:latin typeface="Helvetica Light" panose="020B0403020202020204" pitchFamily="34" charset="0"/>
            </a:endParaRPr>
          </a:p>
          <a:p>
            <a:r>
              <a:rPr lang="fr-FR" sz="2700" dirty="0">
                <a:solidFill>
                  <a:schemeClr val="bg1"/>
                </a:solidFill>
              </a:rPr>
              <a:t>Commentaire du Jury:</a:t>
            </a:r>
          </a:p>
          <a:p>
            <a:endParaRPr lang="fr-FR" sz="2700" dirty="0">
              <a:solidFill>
                <a:schemeClr val="bg1"/>
              </a:solidFill>
            </a:endParaRPr>
          </a:p>
          <a:p>
            <a:r>
              <a:rPr lang="fr-FR" sz="2700" dirty="0">
                <a:solidFill>
                  <a:schemeClr val="bg1"/>
                </a:solidFill>
              </a:rPr>
              <a:t>« Cela permet aux spectateurs de voir et d’entendre des artistes qui normalement n’iraient pas voir et cela peut générer des ventes de billets sur-le-champ. Les spectateurs sont plus réceptifs à l’extérieur dans le hall d’entrée, étant moins fébrile au spectacle principal. »</a:t>
            </a:r>
          </a:p>
          <a:p>
            <a:pPr marL="285750" indent="-285750">
              <a:buFont typeface="Arial" panose="020B0604020202020204" pitchFamily="34" charset="0"/>
              <a:buChar char="•"/>
            </a:pPr>
            <a:endParaRPr lang="fr-FR" sz="28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15798995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858748" y="2021840"/>
            <a:ext cx="6212611" cy="1624871"/>
          </a:xfrm>
        </p:spPr>
        <p:txBody>
          <a:bodyPr anchor="b">
            <a:normAutofit/>
          </a:bodyPr>
          <a:lstStyle/>
          <a:p>
            <a:r>
              <a:rPr lang="fr-FR" dirty="0">
                <a:solidFill>
                  <a:srgbClr val="FFFFFF"/>
                </a:solidFill>
              </a:rPr>
              <a:t>Lisa </a:t>
            </a:r>
            <a:r>
              <a:rPr lang="fr-FR" dirty="0" err="1">
                <a:solidFill>
                  <a:srgbClr val="FFFFFF"/>
                </a:solidFill>
              </a:rPr>
              <a:t>Dugré</a:t>
            </a:r>
            <a:r>
              <a:rPr lang="fr-FR" dirty="0">
                <a:solidFill>
                  <a:srgbClr val="FFFFFF"/>
                </a:solidFill>
              </a:rPr>
              <a:t> |</a:t>
            </a:r>
            <a:br>
              <a:rPr lang="fr-FR" dirty="0">
                <a:solidFill>
                  <a:srgbClr val="FFFFFF"/>
                </a:solidFill>
              </a:rPr>
            </a:br>
            <a:r>
              <a:rPr lang="fr-FR" dirty="0">
                <a:solidFill>
                  <a:srgbClr val="FFFFFF"/>
                </a:solidFill>
              </a:rPr>
              <a:t>Culture Trois-Rivières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9" name="Titre 1">
            <a:extLst>
              <a:ext uri="{FF2B5EF4-FFF2-40B4-BE49-F238E27FC236}">
                <a16:creationId xmlns:a16="http://schemas.microsoft.com/office/drawing/2014/main" id="{66B3B917-4978-F14C-A822-AF9E5561952F}"/>
              </a:ext>
            </a:extLst>
          </p:cNvPr>
          <p:cNvSpPr txBox="1">
            <a:spLocks/>
          </p:cNvSpPr>
          <p:nvPr/>
        </p:nvSpPr>
        <p:spPr>
          <a:xfrm>
            <a:off x="1074937" y="3839639"/>
            <a:ext cx="8172000" cy="1624871"/>
          </a:xfrm>
          <a:prstGeom prst="rect">
            <a:avLst/>
          </a:prstGeom>
          <a:effectLst>
            <a:outerShdw blurRad="50800" dist="38100" dir="16200000" rotWithShape="0">
              <a:prstClr val="black">
                <a:alpha val="40000"/>
              </a:prstClr>
            </a:outerShdw>
            <a:softEdge rad="31750"/>
          </a:effectLst>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lnSpcReduction="10000"/>
          </a:bodyPr>
          <a:lstStyle>
            <a:lvl1pPr algn="l" defTabSz="914400" rtl="0" eaLnBrk="1" latinLnBrk="0" hangingPunct="1">
              <a:lnSpc>
                <a:spcPct val="100000"/>
              </a:lnSpc>
              <a:spcBef>
                <a:spcPct val="0"/>
              </a:spcBef>
              <a:buNone/>
              <a:defRPr sz="4800" kern="1200" cap="none" spc="0" baseline="0">
                <a:solidFill>
                  <a:schemeClr val="tx2"/>
                </a:solidFill>
                <a:latin typeface="+mj-lt"/>
                <a:ea typeface="+mj-ea"/>
                <a:cs typeface="+mj-cs"/>
              </a:defRPr>
            </a:lvl1pPr>
          </a:lstStyle>
          <a:p>
            <a:pPr>
              <a:lnSpc>
                <a:spcPct val="110000"/>
              </a:lnSpc>
            </a:pPr>
            <a:r>
              <a:rPr lang="fr-FR" dirty="0">
                <a:solidFill>
                  <a:schemeClr val="bg1"/>
                </a:solidFill>
                <a:latin typeface="+mn-lt"/>
                <a:cs typeface="Arial" panose="020B0604020202020204" pitchFamily="34" charset="0"/>
              </a:rPr>
              <a:t>BATTLE DE DANSE PUBLIQUE</a:t>
            </a:r>
          </a:p>
        </p:txBody>
      </p:sp>
    </p:spTree>
    <p:extLst>
      <p:ext uri="{BB962C8B-B14F-4D97-AF65-F5344CB8AC3E}">
        <p14:creationId xmlns:p14="http://schemas.microsoft.com/office/powerpoint/2010/main" val="9514083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58" name="Freeform: Shape 57">
            <a:extLst>
              <a:ext uri="{FF2B5EF4-FFF2-40B4-BE49-F238E27FC236}">
                <a16:creationId xmlns:a16="http://schemas.microsoft.com/office/drawing/2014/main" id="{3148D7B7-CAFA-4089-A365-6371A76FE4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144236 w 12192000"/>
              <a:gd name="connsiteY0" fmla="*/ 859953 h 6858000"/>
              <a:gd name="connsiteX1" fmla="*/ 954990 w 12192000"/>
              <a:gd name="connsiteY1" fmla="*/ 3049201 h 6858000"/>
              <a:gd name="connsiteX2" fmla="*/ 954990 w 12192000"/>
              <a:gd name="connsiteY2" fmla="*/ 3317710 h 6858000"/>
              <a:gd name="connsiteX3" fmla="*/ 954990 w 12192000"/>
              <a:gd name="connsiteY3" fmla="*/ 6057900 h 6858000"/>
              <a:gd name="connsiteX4" fmla="*/ 5334000 w 12192000"/>
              <a:gd name="connsiteY4" fmla="*/ 6057900 h 6858000"/>
              <a:gd name="connsiteX5" fmla="*/ 5334000 w 12192000"/>
              <a:gd name="connsiteY5" fmla="*/ 3049201 h 6858000"/>
              <a:gd name="connsiteX6" fmla="*/ 3144755 w 12192000"/>
              <a:gd name="connsiteY6" fmla="*/ 859953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3144236" y="859953"/>
                </a:moveTo>
                <a:cubicBezTo>
                  <a:pt x="1935127" y="859953"/>
                  <a:pt x="954990" y="1840119"/>
                  <a:pt x="954990" y="3049201"/>
                </a:cubicBezTo>
                <a:lnTo>
                  <a:pt x="954990" y="3317710"/>
                </a:lnTo>
                <a:lnTo>
                  <a:pt x="954990" y="6057900"/>
                </a:lnTo>
                <a:lnTo>
                  <a:pt x="5334000" y="6057900"/>
                </a:lnTo>
                <a:lnTo>
                  <a:pt x="5334000" y="3049201"/>
                </a:lnTo>
                <a:cubicBezTo>
                  <a:pt x="5334000" y="1840119"/>
                  <a:pt x="4353860" y="859953"/>
                  <a:pt x="3144755" y="859953"/>
                </a:cubicBezTo>
                <a:close/>
                <a:moveTo>
                  <a:pt x="0" y="0"/>
                </a:moveTo>
                <a:lnTo>
                  <a:pt x="12192000" y="0"/>
                </a:lnTo>
                <a:lnTo>
                  <a:pt x="12192000" y="6858000"/>
                </a:lnTo>
                <a:lnTo>
                  <a:pt x="0" y="685800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6248400" y="1248074"/>
            <a:ext cx="5004176" cy="3159760"/>
          </a:xfrm>
        </p:spPr>
        <p:txBody>
          <a:bodyPr anchor="b">
            <a:normAutofit/>
          </a:bodyPr>
          <a:lstStyle/>
          <a:p>
            <a:pPr algn="ctr"/>
            <a:r>
              <a:rPr lang="fr-FR" dirty="0">
                <a:solidFill>
                  <a:srgbClr val="FFFFFF"/>
                </a:solidFill>
              </a:rPr>
              <a:t>MERCI ET FÉLICITATIONS À NOS FINALISTES!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6683004" y="4993240"/>
            <a:ext cx="3694048" cy="1137107"/>
          </a:xfrm>
        </p:spPr>
        <p:txBody>
          <a:bodyPr anchor="b">
            <a:normAutofit/>
          </a:bodyPr>
          <a:lstStyle/>
          <a:p>
            <a:r>
              <a:rPr lang="fr-FR">
                <a:solidFill>
                  <a:srgbClr val="FFFFFF"/>
                </a:solidFill>
              </a:rPr>
              <a:t>Pratiques exemplaires</a:t>
            </a:r>
          </a:p>
        </p:txBody>
      </p:sp>
      <p:cxnSp>
        <p:nvCxnSpPr>
          <p:cNvPr id="60" name="Straight Connector 59">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9851" y="400344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9025563" y="5405822"/>
            <a:ext cx="1351489" cy="581891"/>
          </a:xfrm>
          <a:prstGeom prst="rect">
            <a:avLst/>
          </a:prstGeom>
        </p:spPr>
      </p:pic>
    </p:spTree>
    <p:extLst>
      <p:ext uri="{BB962C8B-B14F-4D97-AF65-F5344CB8AC3E}">
        <p14:creationId xmlns:p14="http://schemas.microsoft.com/office/powerpoint/2010/main" val="958954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58" name="Freeform: Shape 57">
            <a:extLst>
              <a:ext uri="{FF2B5EF4-FFF2-40B4-BE49-F238E27FC236}">
                <a16:creationId xmlns:a16="http://schemas.microsoft.com/office/drawing/2014/main" id="{3148D7B7-CAFA-4089-A365-6371A76FE4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144236 w 12192000"/>
              <a:gd name="connsiteY0" fmla="*/ 859953 h 6858000"/>
              <a:gd name="connsiteX1" fmla="*/ 954990 w 12192000"/>
              <a:gd name="connsiteY1" fmla="*/ 3049201 h 6858000"/>
              <a:gd name="connsiteX2" fmla="*/ 954990 w 12192000"/>
              <a:gd name="connsiteY2" fmla="*/ 3317710 h 6858000"/>
              <a:gd name="connsiteX3" fmla="*/ 954990 w 12192000"/>
              <a:gd name="connsiteY3" fmla="*/ 6057900 h 6858000"/>
              <a:gd name="connsiteX4" fmla="*/ 5334000 w 12192000"/>
              <a:gd name="connsiteY4" fmla="*/ 6057900 h 6858000"/>
              <a:gd name="connsiteX5" fmla="*/ 5334000 w 12192000"/>
              <a:gd name="connsiteY5" fmla="*/ 3049201 h 6858000"/>
              <a:gd name="connsiteX6" fmla="*/ 3144755 w 12192000"/>
              <a:gd name="connsiteY6" fmla="*/ 859953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3144236" y="859953"/>
                </a:moveTo>
                <a:cubicBezTo>
                  <a:pt x="1935127" y="859953"/>
                  <a:pt x="954990" y="1840119"/>
                  <a:pt x="954990" y="3049201"/>
                </a:cubicBezTo>
                <a:lnTo>
                  <a:pt x="954990" y="3317710"/>
                </a:lnTo>
                <a:lnTo>
                  <a:pt x="954990" y="6057900"/>
                </a:lnTo>
                <a:lnTo>
                  <a:pt x="5334000" y="6057900"/>
                </a:lnTo>
                <a:lnTo>
                  <a:pt x="5334000" y="3049201"/>
                </a:lnTo>
                <a:cubicBezTo>
                  <a:pt x="5334000" y="1840119"/>
                  <a:pt x="4353860" y="859953"/>
                  <a:pt x="3144755" y="859953"/>
                </a:cubicBezTo>
                <a:close/>
                <a:moveTo>
                  <a:pt x="0" y="0"/>
                </a:moveTo>
                <a:lnTo>
                  <a:pt x="12192000" y="0"/>
                </a:lnTo>
                <a:lnTo>
                  <a:pt x="12192000" y="6858000"/>
                </a:lnTo>
                <a:lnTo>
                  <a:pt x="0" y="685800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6718111" y="1632286"/>
            <a:ext cx="5004176" cy="1644314"/>
          </a:xfrm>
        </p:spPr>
        <p:txBody>
          <a:bodyPr anchor="b">
            <a:normAutofit/>
          </a:bodyPr>
          <a:lstStyle/>
          <a:p>
            <a:pPr algn="ctr"/>
            <a:r>
              <a:rPr lang="fr-FR" dirty="0">
                <a:solidFill>
                  <a:srgbClr val="FFFFFF"/>
                </a:solidFill>
              </a:rPr>
              <a:t>MERCI À NOS PARTENAIRES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8024123" y="5924279"/>
            <a:ext cx="4757145" cy="1137107"/>
          </a:xfrm>
        </p:spPr>
        <p:txBody>
          <a:bodyPr anchor="b">
            <a:normAutofit/>
          </a:bodyPr>
          <a:lstStyle/>
          <a:p>
            <a:r>
              <a:rPr lang="fr-FR" sz="1000" dirty="0">
                <a:solidFill>
                  <a:srgbClr val="FFFFFF"/>
                </a:solidFill>
              </a:rPr>
              <a:t>Pratiques exemplaires |</a:t>
            </a:r>
          </a:p>
          <a:p>
            <a:endParaRPr lang="fr-FR" dirty="0">
              <a:solidFill>
                <a:srgbClr val="FFFFFF"/>
              </a:solidFill>
            </a:endParaRPr>
          </a:p>
        </p:txBody>
      </p:sp>
      <p:cxnSp>
        <p:nvCxnSpPr>
          <p:cNvPr id="60" name="Straight Connector 59">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9851" y="400344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941099" y="6273428"/>
            <a:ext cx="1019171" cy="438810"/>
          </a:xfrm>
          <a:prstGeom prst="rect">
            <a:avLst/>
          </a:prstGeom>
        </p:spPr>
      </p:pic>
      <p:pic>
        <p:nvPicPr>
          <p:cNvPr id="5" name="Image 4">
            <a:extLst>
              <a:ext uri="{FF2B5EF4-FFF2-40B4-BE49-F238E27FC236}">
                <a16:creationId xmlns:a16="http://schemas.microsoft.com/office/drawing/2014/main" id="{219B9B3F-126C-088C-B3B5-4F2053146F5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567620" y="3581400"/>
            <a:ext cx="2105025" cy="952500"/>
          </a:xfrm>
          <a:prstGeom prst="rect">
            <a:avLst/>
          </a:prstGeom>
        </p:spPr>
      </p:pic>
      <p:pic>
        <p:nvPicPr>
          <p:cNvPr id="6" name="Image 5">
            <a:extLst>
              <a:ext uri="{FF2B5EF4-FFF2-40B4-BE49-F238E27FC236}">
                <a16:creationId xmlns:a16="http://schemas.microsoft.com/office/drawing/2014/main" id="{021F7C50-763E-0695-824B-8A2B335BBFA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298714" y="5142272"/>
            <a:ext cx="2085975" cy="521335"/>
          </a:xfrm>
          <a:prstGeom prst="rect">
            <a:avLst/>
          </a:prstGeom>
        </p:spPr>
      </p:pic>
      <p:sp>
        <p:nvSpPr>
          <p:cNvPr id="8" name="Rectangle 7">
            <a:extLst>
              <a:ext uri="{FF2B5EF4-FFF2-40B4-BE49-F238E27FC236}">
                <a16:creationId xmlns:a16="http://schemas.microsoft.com/office/drawing/2014/main" id="{00A1899E-68A5-8E52-38E0-B237BE68B3B9}"/>
              </a:ext>
            </a:extLst>
          </p:cNvPr>
          <p:cNvSpPr/>
          <p:nvPr/>
        </p:nvSpPr>
        <p:spPr>
          <a:xfrm>
            <a:off x="6471588" y="4807811"/>
            <a:ext cx="2085969" cy="4038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7" name="Image 6">
            <a:extLst>
              <a:ext uri="{FF2B5EF4-FFF2-40B4-BE49-F238E27FC236}">
                <a16:creationId xmlns:a16="http://schemas.microsoft.com/office/drawing/2014/main" id="{B95D16BF-12E3-197D-D3AC-F4F93D8ECE3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486526" y="4831603"/>
            <a:ext cx="2004878" cy="380077"/>
          </a:xfrm>
          <a:prstGeom prst="rect">
            <a:avLst/>
          </a:prstGeom>
        </p:spPr>
      </p:pic>
      <p:pic>
        <p:nvPicPr>
          <p:cNvPr id="12" name="Image 11">
            <a:extLst>
              <a:ext uri="{FF2B5EF4-FFF2-40B4-BE49-F238E27FC236}">
                <a16:creationId xmlns:a16="http://schemas.microsoft.com/office/drawing/2014/main" id="{DB9E839A-00DB-6CA3-A7C6-5B21EB2417F4}"/>
              </a:ext>
            </a:extLst>
          </p:cNvPr>
          <p:cNvPicPr>
            <a:picLocks noChangeAspect="1"/>
          </p:cNvPicPr>
          <p:nvPr/>
        </p:nvPicPr>
        <p:blipFill>
          <a:blip r:embed="rId7"/>
          <a:stretch>
            <a:fillRect/>
          </a:stretch>
        </p:blipFill>
        <p:spPr>
          <a:xfrm>
            <a:off x="8894235" y="3581400"/>
            <a:ext cx="2621280" cy="1310640"/>
          </a:xfrm>
          <a:prstGeom prst="rect">
            <a:avLst/>
          </a:prstGeom>
        </p:spPr>
      </p:pic>
    </p:spTree>
    <p:extLst>
      <p:ext uri="{BB962C8B-B14F-4D97-AF65-F5344CB8AC3E}">
        <p14:creationId xmlns:p14="http://schemas.microsoft.com/office/powerpoint/2010/main" val="26079045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Lisa </a:t>
            </a:r>
            <a:r>
              <a:rPr lang="fr-FR" sz="3200" dirty="0" smtClean="0">
                <a:solidFill>
                  <a:srgbClr val="FFFFFF"/>
                </a:solidFill>
              </a:rPr>
              <a:t>Dugré | Culture </a:t>
            </a:r>
            <a:r>
              <a:rPr lang="fr-FR" sz="3200" dirty="0">
                <a:solidFill>
                  <a:srgbClr val="FFFFFF"/>
                </a:solidFill>
              </a:rPr>
              <a:t>Trois-Rivières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5" name="Rectangle : coins arrondis 4">
            <a:extLst>
              <a:ext uri="{FF2B5EF4-FFF2-40B4-BE49-F238E27FC236}">
                <a16:creationId xmlns:a16="http://schemas.microsoft.com/office/drawing/2014/main" id="{2867A3E5-E5E8-0206-15A0-85D1DB024233}"/>
              </a:ext>
            </a:extLst>
          </p:cNvPr>
          <p:cNvSpPr/>
          <p:nvPr/>
        </p:nvSpPr>
        <p:spPr>
          <a:xfrm>
            <a:off x="1367361" y="1666240"/>
            <a:ext cx="9072880" cy="4170530"/>
          </a:xfrm>
          <a:prstGeom prst="roundRect">
            <a:avLst/>
          </a:prstGeom>
          <a:solidFill>
            <a:srgbClr val="FFFFFF">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fr-FR" sz="2800" dirty="0">
              <a:solidFill>
                <a:schemeClr val="bg1"/>
              </a:solidFill>
              <a:latin typeface="Helvetica Light" panose="020B0403020202020204" pitchFamily="34" charset="0"/>
            </a:endParaRPr>
          </a:p>
          <a:p>
            <a:pPr marL="285750" indent="-285750">
              <a:buFont typeface="Arial" panose="020B0604020202020204" pitchFamily="34" charset="0"/>
              <a:buChar char="•"/>
            </a:pPr>
            <a:r>
              <a:rPr lang="fr-FR" sz="2700" dirty="0">
                <a:solidFill>
                  <a:schemeClr val="bg1"/>
                </a:solidFill>
              </a:rPr>
              <a:t>Action en développement de public avant la présentation d’un spectacle</a:t>
            </a:r>
          </a:p>
          <a:p>
            <a:endParaRPr lang="fr-FR" sz="2700" dirty="0">
              <a:solidFill>
                <a:schemeClr val="bg1"/>
              </a:solidFill>
            </a:endParaRPr>
          </a:p>
          <a:p>
            <a:pPr marL="285750" indent="-285750">
              <a:buFont typeface="Arial" panose="020B0604020202020204" pitchFamily="34" charset="0"/>
              <a:buChar char="•"/>
            </a:pPr>
            <a:r>
              <a:rPr lang="fr-FR" sz="2700" dirty="0">
                <a:solidFill>
                  <a:schemeClr val="bg1"/>
                </a:solidFill>
              </a:rPr>
              <a:t>Classe de maître offerte à 30 étudiants à l’Académie de danse </a:t>
            </a:r>
            <a:r>
              <a:rPr lang="fr-FR" sz="2700" dirty="0" err="1">
                <a:solidFill>
                  <a:schemeClr val="bg1"/>
                </a:solidFill>
              </a:rPr>
              <a:t>Mouv</a:t>
            </a:r>
            <a:r>
              <a:rPr lang="fr-FR" sz="2700" dirty="0">
                <a:solidFill>
                  <a:schemeClr val="bg1"/>
                </a:solidFill>
              </a:rPr>
              <a:t>. 10 ont été choisis pour une compétition de danse</a:t>
            </a:r>
          </a:p>
          <a:p>
            <a:endParaRPr lang="fr-FR" sz="2700" dirty="0">
              <a:solidFill>
                <a:schemeClr val="bg1"/>
              </a:solidFill>
            </a:endParaRPr>
          </a:p>
          <a:p>
            <a:pPr marL="285750" indent="-285750">
              <a:buFont typeface="Arial" panose="020B0604020202020204" pitchFamily="34" charset="0"/>
              <a:buChar char="•"/>
            </a:pPr>
            <a:r>
              <a:rPr lang="fr-FR" sz="2700" dirty="0">
                <a:solidFill>
                  <a:schemeClr val="bg1"/>
                </a:solidFill>
              </a:rPr>
              <a:t>Offerte par 7Starr, danseur/chorégraphe de renommé mondiale et pionnier du </a:t>
            </a:r>
            <a:r>
              <a:rPr lang="fr-FR" sz="2700" dirty="0" err="1">
                <a:solidFill>
                  <a:schemeClr val="bg1"/>
                </a:solidFill>
              </a:rPr>
              <a:t>Krump</a:t>
            </a:r>
            <a:r>
              <a:rPr lang="fr-FR" sz="2700" dirty="0">
                <a:solidFill>
                  <a:schemeClr val="bg1"/>
                </a:solidFill>
              </a:rPr>
              <a:t> au Canada</a:t>
            </a:r>
          </a:p>
          <a:p>
            <a:pPr marL="285750" indent="-285750">
              <a:buFont typeface="Arial" panose="020B0604020202020204" pitchFamily="34" charset="0"/>
              <a:buChar char="•"/>
            </a:pPr>
            <a:endParaRPr lang="fr-FR" sz="36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22507979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a:ln>
            <a:solidFill>
              <a:schemeClr val="tx1"/>
            </a:solidFill>
            <a:prstDash val="sysDot"/>
          </a:ln>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Lisa Dugré </a:t>
            </a:r>
            <a:r>
              <a:rPr lang="fr-FR" sz="3200" dirty="0" smtClean="0">
                <a:solidFill>
                  <a:srgbClr val="FFFFFF"/>
                </a:solidFill>
              </a:rPr>
              <a:t>| Culture </a:t>
            </a:r>
            <a:r>
              <a:rPr lang="fr-FR" sz="3200" dirty="0">
                <a:solidFill>
                  <a:srgbClr val="FFFFFF"/>
                </a:solidFill>
              </a:rPr>
              <a:t>Trois-Rivières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pic>
        <p:nvPicPr>
          <p:cNvPr id="6" name="Image 5">
            <a:extLst>
              <a:ext uri="{FF2B5EF4-FFF2-40B4-BE49-F238E27FC236}">
                <a16:creationId xmlns:a16="http://schemas.microsoft.com/office/drawing/2014/main" id="{8303408F-4824-F012-E6AC-B5034BBAA10C}"/>
              </a:ext>
            </a:extLst>
          </p:cNvPr>
          <p:cNvPicPr>
            <a:picLocks noChangeAspect="1"/>
          </p:cNvPicPr>
          <p:nvPr/>
        </p:nvPicPr>
        <p:blipFill>
          <a:blip r:embed="rId4"/>
          <a:stretch>
            <a:fillRect/>
          </a:stretch>
        </p:blipFill>
        <p:spPr>
          <a:xfrm>
            <a:off x="6712955" y="1667047"/>
            <a:ext cx="2871528" cy="3828705"/>
          </a:xfrm>
          <a:prstGeom prst="rect">
            <a:avLst/>
          </a:prstGeom>
          <a:ln w="76200">
            <a:solidFill>
              <a:srgbClr val="FFFFFF">
                <a:alpha val="29020"/>
              </a:srgbClr>
            </a:solidFill>
          </a:ln>
          <a:effectLst>
            <a:softEdge rad="63500"/>
          </a:effectLst>
        </p:spPr>
      </p:pic>
      <p:pic>
        <p:nvPicPr>
          <p:cNvPr id="8" name="Image 7">
            <a:extLst>
              <a:ext uri="{FF2B5EF4-FFF2-40B4-BE49-F238E27FC236}">
                <a16:creationId xmlns:a16="http://schemas.microsoft.com/office/drawing/2014/main" id="{079583E6-85DB-E044-64C9-A5692198B302}"/>
              </a:ext>
            </a:extLst>
          </p:cNvPr>
          <p:cNvPicPr>
            <a:picLocks noChangeAspect="1"/>
          </p:cNvPicPr>
          <p:nvPr/>
        </p:nvPicPr>
        <p:blipFill>
          <a:blip r:embed="rId5"/>
          <a:stretch>
            <a:fillRect/>
          </a:stretch>
        </p:blipFill>
        <p:spPr>
          <a:xfrm>
            <a:off x="1916249" y="1143875"/>
            <a:ext cx="3707610" cy="4706146"/>
          </a:xfrm>
          <a:prstGeom prst="rect">
            <a:avLst/>
          </a:prstGeom>
          <a:ln w="76200">
            <a:solidFill>
              <a:srgbClr val="FFFFFF">
                <a:alpha val="41176"/>
              </a:srgbClr>
            </a:solidFill>
            <a:prstDash val="solid"/>
          </a:ln>
          <a:effectLst>
            <a:softEdge rad="63500"/>
          </a:effectLst>
        </p:spPr>
      </p:pic>
    </p:spTree>
    <p:extLst>
      <p:ext uri="{BB962C8B-B14F-4D97-AF65-F5344CB8AC3E}">
        <p14:creationId xmlns:p14="http://schemas.microsoft.com/office/powerpoint/2010/main" val="27760993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Lisa Dugré </a:t>
            </a:r>
            <a:r>
              <a:rPr lang="fr-FR" sz="3200" dirty="0" smtClean="0">
                <a:solidFill>
                  <a:srgbClr val="FFFFFF"/>
                </a:solidFill>
              </a:rPr>
              <a:t>| Culture </a:t>
            </a:r>
            <a:r>
              <a:rPr lang="fr-FR" sz="3200" dirty="0">
                <a:solidFill>
                  <a:srgbClr val="FFFFFF"/>
                </a:solidFill>
              </a:rPr>
              <a:t>Trois-Rivières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12" name="Rectangle : coins arrondis 11">
            <a:extLst>
              <a:ext uri="{FF2B5EF4-FFF2-40B4-BE49-F238E27FC236}">
                <a16:creationId xmlns:a16="http://schemas.microsoft.com/office/drawing/2014/main" id="{54A9E863-45F3-810D-B18B-4239B62DC820}"/>
              </a:ext>
            </a:extLst>
          </p:cNvPr>
          <p:cNvSpPr/>
          <p:nvPr/>
        </p:nvSpPr>
        <p:spPr>
          <a:xfrm>
            <a:off x="1367361" y="1666240"/>
            <a:ext cx="9072880" cy="4170530"/>
          </a:xfrm>
          <a:prstGeom prst="roundRect">
            <a:avLst/>
          </a:prstGeom>
          <a:solidFill>
            <a:srgbClr val="FFFFFF">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fr-FR" sz="2700" dirty="0">
              <a:solidFill>
                <a:schemeClr val="bg1"/>
              </a:solidFill>
              <a:latin typeface="Helvetica Light" panose="020B0403020202020204" pitchFamily="34" charset="0"/>
            </a:endParaRPr>
          </a:p>
          <a:p>
            <a:endParaRPr lang="fr-FR" sz="2700" dirty="0">
              <a:solidFill>
                <a:schemeClr val="bg1"/>
              </a:solidFill>
              <a:latin typeface="Helvetica Light" panose="020B0403020202020204" pitchFamily="34" charset="0"/>
            </a:endParaRPr>
          </a:p>
          <a:p>
            <a:pPr marL="285750" indent="-285750">
              <a:buFont typeface="Arial" panose="020B0604020202020204" pitchFamily="34" charset="0"/>
              <a:buChar char="•"/>
            </a:pPr>
            <a:r>
              <a:rPr lang="fr-FR" sz="2700" dirty="0">
                <a:solidFill>
                  <a:schemeClr val="bg1"/>
                </a:solidFill>
              </a:rPr>
              <a:t>Spectacle de compétition de danse </a:t>
            </a:r>
            <a:r>
              <a:rPr lang="fr-FR" sz="2700" dirty="0" smtClean="0">
                <a:solidFill>
                  <a:schemeClr val="bg1"/>
                </a:solidFill>
              </a:rPr>
              <a:t>Hip-Hop/</a:t>
            </a:r>
            <a:r>
              <a:rPr lang="fr-FR" sz="2700" dirty="0" err="1" smtClean="0">
                <a:solidFill>
                  <a:schemeClr val="bg1"/>
                </a:solidFill>
              </a:rPr>
              <a:t>Krump</a:t>
            </a:r>
            <a:r>
              <a:rPr lang="fr-FR" sz="2700" dirty="0" smtClean="0">
                <a:solidFill>
                  <a:schemeClr val="bg1"/>
                </a:solidFill>
              </a:rPr>
              <a:t> </a:t>
            </a:r>
            <a:r>
              <a:rPr lang="fr-FR" sz="2700" dirty="0">
                <a:solidFill>
                  <a:schemeClr val="bg1"/>
                </a:solidFill>
              </a:rPr>
              <a:t>avec 7Starr, DJ et juge (danseur professionnel)</a:t>
            </a:r>
          </a:p>
          <a:p>
            <a:endParaRPr lang="fr-FR" sz="2700" dirty="0">
              <a:solidFill>
                <a:schemeClr val="bg1"/>
              </a:solidFill>
            </a:endParaRPr>
          </a:p>
          <a:p>
            <a:pPr marL="285750" indent="-285750">
              <a:buFont typeface="Arial" panose="020B0604020202020204" pitchFamily="34" charset="0"/>
              <a:buChar char="•"/>
            </a:pPr>
            <a:r>
              <a:rPr lang="fr-FR" sz="2700" dirty="0">
                <a:solidFill>
                  <a:schemeClr val="bg1"/>
                </a:solidFill>
              </a:rPr>
              <a:t>Offert dans le cadre du spectacle de danse d’EBNFLOH afin d’en augmenter la visibilité</a:t>
            </a:r>
          </a:p>
          <a:p>
            <a:endParaRPr lang="fr-FR" sz="2700" dirty="0">
              <a:solidFill>
                <a:schemeClr val="bg1"/>
              </a:solidFill>
            </a:endParaRPr>
          </a:p>
          <a:p>
            <a:pPr marL="457200" indent="-457200">
              <a:buFont typeface="Arial" panose="020B0604020202020204" pitchFamily="34" charset="0"/>
              <a:buChar char="•"/>
            </a:pPr>
            <a:r>
              <a:rPr lang="fr-FR" sz="2700" dirty="0" err="1">
                <a:solidFill>
                  <a:schemeClr val="bg1"/>
                </a:solidFill>
              </a:rPr>
              <a:t>Découvrabilité</a:t>
            </a:r>
            <a:r>
              <a:rPr lang="fr-FR" sz="2700" dirty="0">
                <a:solidFill>
                  <a:schemeClr val="bg1"/>
                </a:solidFill>
              </a:rPr>
              <a:t>: 70 spectateurs ont assisté à la compétition + 12 participants</a:t>
            </a:r>
          </a:p>
          <a:p>
            <a:pPr marL="285750" indent="-285750">
              <a:buFont typeface="Arial" panose="020B0604020202020204" pitchFamily="34" charset="0"/>
              <a:buChar char="•"/>
            </a:pPr>
            <a:endParaRPr lang="fr-FR" sz="2700" dirty="0">
              <a:solidFill>
                <a:schemeClr val="bg1"/>
              </a:solidFill>
            </a:endParaRPr>
          </a:p>
          <a:p>
            <a:pPr marL="285750" indent="-285750">
              <a:buFont typeface="Arial" panose="020B0604020202020204" pitchFamily="34" charset="0"/>
              <a:buChar char="•"/>
            </a:pPr>
            <a:endParaRPr lang="fr-FR" sz="28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30279149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4"/>
          <a:srcRect b="19929"/>
          <a:stretch/>
        </p:blipFill>
        <p:spPr>
          <a:xfrm>
            <a:off x="20" y="10"/>
            <a:ext cx="12191979" cy="6857989"/>
          </a:xfrm>
          <a:prstGeom prst="rect">
            <a:avLst/>
          </a:prstGeom>
          <a:ln>
            <a:solidFill>
              <a:schemeClr val="tx1"/>
            </a:solidFill>
            <a:prstDash val="sysDot"/>
          </a:ln>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Lisa Dugré </a:t>
            </a:r>
            <a:r>
              <a:rPr lang="fr-FR" sz="3200" dirty="0" smtClean="0">
                <a:solidFill>
                  <a:srgbClr val="FFFFFF"/>
                </a:solidFill>
              </a:rPr>
              <a:t>| Culture </a:t>
            </a:r>
            <a:r>
              <a:rPr lang="fr-FR" sz="3200" dirty="0">
                <a:solidFill>
                  <a:srgbClr val="FFFFFF"/>
                </a:solidFill>
              </a:rPr>
              <a:t>Trois-Rivières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5"/>
          <a:stretch>
            <a:fillRect/>
          </a:stretch>
        </p:blipFill>
        <p:spPr>
          <a:xfrm>
            <a:off x="10751152" y="6179176"/>
            <a:ext cx="1136035" cy="489126"/>
          </a:xfrm>
          <a:prstGeom prst="rect">
            <a:avLst/>
          </a:prstGeom>
        </p:spPr>
      </p:pic>
      <p:pic>
        <p:nvPicPr>
          <p:cNvPr id="7" name="Image 6">
            <a:extLst>
              <a:ext uri="{FF2B5EF4-FFF2-40B4-BE49-F238E27FC236}">
                <a16:creationId xmlns:a16="http://schemas.microsoft.com/office/drawing/2014/main" id="{3219FCA1-5D4B-6A19-D148-0008F2F70F2E}"/>
              </a:ext>
            </a:extLst>
          </p:cNvPr>
          <p:cNvPicPr>
            <a:picLocks noChangeAspect="1"/>
          </p:cNvPicPr>
          <p:nvPr/>
        </p:nvPicPr>
        <p:blipFill>
          <a:blip r:embed="rId6"/>
          <a:stretch>
            <a:fillRect/>
          </a:stretch>
        </p:blipFill>
        <p:spPr>
          <a:xfrm>
            <a:off x="2760369" y="2023486"/>
            <a:ext cx="2863490" cy="3817987"/>
          </a:xfrm>
          <a:prstGeom prst="rect">
            <a:avLst/>
          </a:prstGeom>
          <a:effectLst>
            <a:softEdge rad="127000"/>
          </a:effectLst>
        </p:spPr>
      </p:pic>
      <p:pic>
        <p:nvPicPr>
          <p:cNvPr id="9" name="Dance_battle_C3R_2022.mp4">
            <a:hlinkClick r:id="" action="ppaction://media"/>
            <a:extLst>
              <a:ext uri="{FF2B5EF4-FFF2-40B4-BE49-F238E27FC236}">
                <a16:creationId xmlns:a16="http://schemas.microsoft.com/office/drawing/2014/main" id="{AB45C7EA-47BA-F93A-D847-3DE9600465A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593146" y="2023486"/>
            <a:ext cx="2735343" cy="3815992"/>
          </a:xfrm>
          <a:prstGeom prst="rect">
            <a:avLst/>
          </a:prstGeom>
          <a:solidFill>
            <a:srgbClr val="000000">
              <a:alpha val="27843"/>
            </a:srgbClr>
          </a:solidFill>
          <a:effectLst>
            <a:softEdge rad="127000"/>
          </a:effectLst>
        </p:spPr>
      </p:pic>
    </p:spTree>
    <p:extLst>
      <p:ext uri="{BB962C8B-B14F-4D97-AF65-F5344CB8AC3E}">
        <p14:creationId xmlns:p14="http://schemas.microsoft.com/office/powerpoint/2010/main" val="6684031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Lisa Dugré </a:t>
            </a:r>
            <a:r>
              <a:rPr lang="fr-FR" sz="3200" dirty="0" smtClean="0">
                <a:solidFill>
                  <a:srgbClr val="FFFFFF"/>
                </a:solidFill>
              </a:rPr>
              <a:t>| Culture </a:t>
            </a:r>
            <a:r>
              <a:rPr lang="fr-FR" sz="3200" dirty="0">
                <a:solidFill>
                  <a:srgbClr val="FFFFFF"/>
                </a:solidFill>
              </a:rPr>
              <a:t>Trois-Rivières</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12" name="Rectangle : coins arrondis 11">
            <a:extLst>
              <a:ext uri="{FF2B5EF4-FFF2-40B4-BE49-F238E27FC236}">
                <a16:creationId xmlns:a16="http://schemas.microsoft.com/office/drawing/2014/main" id="{54A9E863-45F3-810D-B18B-4239B62DC820}"/>
              </a:ext>
            </a:extLst>
          </p:cNvPr>
          <p:cNvSpPr/>
          <p:nvPr/>
        </p:nvSpPr>
        <p:spPr>
          <a:xfrm>
            <a:off x="1367361" y="1666240"/>
            <a:ext cx="9072880" cy="4170530"/>
          </a:xfrm>
          <a:prstGeom prst="roundRect">
            <a:avLst/>
          </a:prstGeom>
          <a:solidFill>
            <a:srgbClr val="FFFFFF">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fr-FR" sz="2700" dirty="0">
              <a:solidFill>
                <a:schemeClr val="bg1"/>
              </a:solidFill>
              <a:latin typeface="Helvetica Light" panose="020B0403020202020204" pitchFamily="34" charset="0"/>
            </a:endParaRPr>
          </a:p>
          <a:p>
            <a:r>
              <a:rPr lang="fr-FR" sz="2700" dirty="0">
                <a:solidFill>
                  <a:schemeClr val="bg1"/>
                </a:solidFill>
              </a:rPr>
              <a:t>Commentaire du Jury:</a:t>
            </a:r>
          </a:p>
          <a:p>
            <a:endParaRPr lang="fr-FR" sz="2700" dirty="0">
              <a:solidFill>
                <a:schemeClr val="bg1"/>
              </a:solidFill>
            </a:endParaRPr>
          </a:p>
          <a:p>
            <a:r>
              <a:rPr lang="fr-FR" sz="2700" dirty="0">
                <a:solidFill>
                  <a:schemeClr val="bg1"/>
                </a:solidFill>
              </a:rPr>
              <a:t>« L’intérêt de l’initiative présentée par Culture Trois-Rivières réside dans l’approche de formation offerte aux étudiants du secondaire par un danseur professionnel. L’atmosphère créée avant le spectacle en salle est originale et contribue à augmenter positivement l’expérience du public. »</a:t>
            </a:r>
          </a:p>
          <a:p>
            <a:pPr marL="285750" indent="-285750">
              <a:buFont typeface="Arial" panose="020B0604020202020204" pitchFamily="34" charset="0"/>
              <a:buChar char="•"/>
            </a:pPr>
            <a:endParaRPr lang="fr-FR" sz="28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40333340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1" y="-1"/>
            <a:ext cx="12191999" cy="6858000"/>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858747" y="2021840"/>
            <a:ext cx="10011183" cy="1624871"/>
          </a:xfrm>
        </p:spPr>
        <p:txBody>
          <a:bodyPr anchor="b">
            <a:normAutofit fontScale="90000"/>
          </a:bodyPr>
          <a:lstStyle/>
          <a:p>
            <a:r>
              <a:rPr lang="fr-FR" dirty="0">
                <a:solidFill>
                  <a:srgbClr val="FFFFFF"/>
                </a:solidFill>
              </a:rPr>
              <a:t>Marie-Ève Bourdages et Mireille </a:t>
            </a:r>
            <a:r>
              <a:rPr lang="fr-FR" dirty="0" smtClean="0">
                <a:solidFill>
                  <a:srgbClr val="FFFFFF"/>
                </a:solidFill>
              </a:rPr>
              <a:t>Soucy |</a:t>
            </a:r>
            <a:r>
              <a:rPr lang="fr-FR" dirty="0">
                <a:solidFill>
                  <a:srgbClr val="FFFFFF"/>
                </a:solidFill>
              </a:rPr>
              <a:t/>
            </a:r>
            <a:br>
              <a:rPr lang="fr-FR" dirty="0">
                <a:solidFill>
                  <a:srgbClr val="FFFFFF"/>
                </a:solidFill>
              </a:rPr>
            </a:br>
            <a:r>
              <a:rPr lang="fr-FR" dirty="0">
                <a:solidFill>
                  <a:srgbClr val="FFFFFF"/>
                </a:solidFill>
              </a:rPr>
              <a:t>Centre d’art de Richmond</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9" name="Titre 1">
            <a:extLst>
              <a:ext uri="{FF2B5EF4-FFF2-40B4-BE49-F238E27FC236}">
                <a16:creationId xmlns:a16="http://schemas.microsoft.com/office/drawing/2014/main" id="{66B3B917-4978-F14C-A822-AF9E5561952F}"/>
              </a:ext>
            </a:extLst>
          </p:cNvPr>
          <p:cNvSpPr txBox="1">
            <a:spLocks/>
          </p:cNvSpPr>
          <p:nvPr/>
        </p:nvSpPr>
        <p:spPr>
          <a:xfrm>
            <a:off x="1074936" y="3839639"/>
            <a:ext cx="9582893" cy="1624871"/>
          </a:xfrm>
          <a:prstGeom prst="rect">
            <a:avLst/>
          </a:prstGeom>
          <a:effectLst>
            <a:outerShdw blurRad="50800" dist="38100" dir="16200000" rotWithShape="0">
              <a:prstClr val="black">
                <a:alpha val="40000"/>
              </a:prstClr>
            </a:outerShdw>
            <a:softEdge rad="31750"/>
          </a:effectLst>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lnSpcReduction="10000"/>
          </a:bodyPr>
          <a:lstStyle>
            <a:lvl1pPr algn="l" defTabSz="914400" rtl="0" eaLnBrk="1" latinLnBrk="0" hangingPunct="1">
              <a:lnSpc>
                <a:spcPct val="100000"/>
              </a:lnSpc>
              <a:spcBef>
                <a:spcPct val="0"/>
              </a:spcBef>
              <a:buNone/>
              <a:defRPr sz="4800" kern="1200" cap="none" spc="0" baseline="0">
                <a:solidFill>
                  <a:schemeClr val="tx2"/>
                </a:solidFill>
                <a:latin typeface="+mj-lt"/>
                <a:ea typeface="+mj-ea"/>
                <a:cs typeface="+mj-cs"/>
              </a:defRPr>
            </a:lvl1pPr>
          </a:lstStyle>
          <a:p>
            <a:pPr>
              <a:lnSpc>
                <a:spcPct val="110000"/>
              </a:lnSpc>
            </a:pPr>
            <a:r>
              <a:rPr lang="fr-FR" dirty="0">
                <a:solidFill>
                  <a:schemeClr val="bg1"/>
                </a:solidFill>
                <a:latin typeface="+mn-lt"/>
                <a:cs typeface="Arial" panose="020B0604020202020204" pitchFamily="34" charset="0"/>
              </a:rPr>
              <a:t>LA RELÈVE À LA RENCONTRE DE LA COMMUNAUTÉ</a:t>
            </a:r>
          </a:p>
        </p:txBody>
      </p:sp>
    </p:spTree>
    <p:extLst>
      <p:ext uri="{BB962C8B-B14F-4D97-AF65-F5344CB8AC3E}">
        <p14:creationId xmlns:p14="http://schemas.microsoft.com/office/powerpoint/2010/main" val="9640537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1C0BCA8-B9D5-4F84-B063-ABE683EE0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5F7CCA-CF0A-1344-74A8-78E31BE77B33}"/>
              </a:ext>
            </a:extLst>
          </p:cNvPr>
          <p:cNvPicPr>
            <a:picLocks noChangeAspect="1"/>
          </p:cNvPicPr>
          <p:nvPr/>
        </p:nvPicPr>
        <p:blipFill rotWithShape="1">
          <a:blip r:embed="rId2"/>
          <a:srcRect b="19929"/>
          <a:stretch/>
        </p:blipFill>
        <p:spPr>
          <a:xfrm>
            <a:off x="20" y="10"/>
            <a:ext cx="12191979" cy="6857989"/>
          </a:xfrm>
          <a:prstGeom prst="rect">
            <a:avLst/>
          </a:prstGeom>
        </p:spPr>
      </p:pic>
      <p:sp>
        <p:nvSpPr>
          <p:cNvPr id="67" name="Rectangle 66">
            <a:extLst>
              <a:ext uri="{FF2B5EF4-FFF2-40B4-BE49-F238E27FC236}">
                <a16:creationId xmlns:a16="http://schemas.microsoft.com/office/drawing/2014/main" id="{3E12DCC6-BC83-4B12-995C-FEA0244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48CB-9414-43BC-0C26-2C4DD7ED4499}"/>
              </a:ext>
            </a:extLst>
          </p:cNvPr>
          <p:cNvSpPr>
            <a:spLocks noGrp="1"/>
          </p:cNvSpPr>
          <p:nvPr>
            <p:ph type="ctrTitle"/>
          </p:nvPr>
        </p:nvSpPr>
        <p:spPr>
          <a:xfrm>
            <a:off x="0" y="-1"/>
            <a:ext cx="9463811" cy="885627"/>
          </a:xfrm>
        </p:spPr>
        <p:txBody>
          <a:bodyPr anchor="b">
            <a:normAutofit/>
          </a:bodyPr>
          <a:lstStyle/>
          <a:p>
            <a:r>
              <a:rPr lang="fr-FR" sz="3200" dirty="0">
                <a:solidFill>
                  <a:srgbClr val="FFFFFF"/>
                </a:solidFill>
              </a:rPr>
              <a:t>Marie-Ève Bourdages </a:t>
            </a:r>
            <a:r>
              <a:rPr lang="fr-FR" sz="3200" dirty="0" smtClean="0">
                <a:solidFill>
                  <a:srgbClr val="FFFFFF"/>
                </a:solidFill>
              </a:rPr>
              <a:t>| Centre </a:t>
            </a:r>
            <a:r>
              <a:rPr lang="fr-FR" sz="3200" dirty="0">
                <a:solidFill>
                  <a:srgbClr val="FFFFFF"/>
                </a:solidFill>
              </a:rPr>
              <a:t>d’art de Richmond</a:t>
            </a:r>
          </a:p>
        </p:txBody>
      </p:sp>
      <p:sp>
        <p:nvSpPr>
          <p:cNvPr id="3" name="Sous-titre 2">
            <a:extLst>
              <a:ext uri="{FF2B5EF4-FFF2-40B4-BE49-F238E27FC236}">
                <a16:creationId xmlns:a16="http://schemas.microsoft.com/office/drawing/2014/main" id="{847EC1C8-8E92-3E35-2D07-7942DD8778BB}"/>
              </a:ext>
            </a:extLst>
          </p:cNvPr>
          <p:cNvSpPr>
            <a:spLocks noGrp="1"/>
          </p:cNvSpPr>
          <p:nvPr>
            <p:ph type="subTitle" idx="1"/>
          </p:nvPr>
        </p:nvSpPr>
        <p:spPr>
          <a:xfrm>
            <a:off x="7745693" y="6276950"/>
            <a:ext cx="3005458" cy="293577"/>
          </a:xfrm>
        </p:spPr>
        <p:txBody>
          <a:bodyPr anchor="b">
            <a:normAutofit/>
          </a:bodyPr>
          <a:lstStyle/>
          <a:p>
            <a:r>
              <a:rPr lang="fr-FR" sz="1000" dirty="0">
                <a:solidFill>
                  <a:srgbClr val="FFFFFF"/>
                </a:solidFill>
              </a:rPr>
              <a:t>Pratiques exemplaires |</a:t>
            </a:r>
          </a:p>
        </p:txBody>
      </p:sp>
      <p:cxnSp>
        <p:nvCxnSpPr>
          <p:cNvPr id="69" name="Straight Connector 68">
            <a:extLst>
              <a:ext uri="{FF2B5EF4-FFF2-40B4-BE49-F238E27FC236}">
                <a16:creationId xmlns:a16="http://schemas.microsoft.com/office/drawing/2014/main" id="{7476E355-DC49-4AFB-88DE-62B854B9B31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AutoShape 4" descr="logo resize (pour moi)">
            <a:extLst>
              <a:ext uri="{FF2B5EF4-FFF2-40B4-BE49-F238E27FC236}">
                <a16:creationId xmlns:a16="http://schemas.microsoft.com/office/drawing/2014/main" id="{FD27FAA3-9FDC-B0BC-E101-37F51F11FD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Image 40">
            <a:extLst>
              <a:ext uri="{FF2B5EF4-FFF2-40B4-BE49-F238E27FC236}">
                <a16:creationId xmlns:a16="http://schemas.microsoft.com/office/drawing/2014/main" id="{0AA9EE6C-E2A0-7B7E-93AC-C93CE52FF02A}"/>
              </a:ext>
            </a:extLst>
          </p:cNvPr>
          <p:cNvPicPr>
            <a:picLocks noChangeAspect="1"/>
          </p:cNvPicPr>
          <p:nvPr/>
        </p:nvPicPr>
        <p:blipFill>
          <a:blip r:embed="rId3"/>
          <a:stretch>
            <a:fillRect/>
          </a:stretch>
        </p:blipFill>
        <p:spPr>
          <a:xfrm>
            <a:off x="10751152" y="6179176"/>
            <a:ext cx="1136035" cy="489126"/>
          </a:xfrm>
          <a:prstGeom prst="rect">
            <a:avLst/>
          </a:prstGeom>
        </p:spPr>
      </p:pic>
      <p:sp>
        <p:nvSpPr>
          <p:cNvPr id="5" name="Rectangle : coins arrondis 4">
            <a:extLst>
              <a:ext uri="{FF2B5EF4-FFF2-40B4-BE49-F238E27FC236}">
                <a16:creationId xmlns:a16="http://schemas.microsoft.com/office/drawing/2014/main" id="{2867A3E5-E5E8-0206-15A0-85D1DB024233}"/>
              </a:ext>
            </a:extLst>
          </p:cNvPr>
          <p:cNvSpPr/>
          <p:nvPr/>
        </p:nvSpPr>
        <p:spPr>
          <a:xfrm>
            <a:off x="1367361" y="1666240"/>
            <a:ext cx="9072880" cy="4170530"/>
          </a:xfrm>
          <a:prstGeom prst="roundRect">
            <a:avLst/>
          </a:prstGeom>
          <a:solidFill>
            <a:srgbClr val="FFFFFF">
              <a:alpha val="78824"/>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fr-FR" sz="2700" dirty="0">
                <a:solidFill>
                  <a:schemeClr val="bg1"/>
                </a:solidFill>
              </a:rPr>
              <a:t>Série de prestations échelonnées sur l’été par des musiciens professeurs accompagnés chacun d’un élève s’étant démarqué durant l’année</a:t>
            </a:r>
          </a:p>
          <a:p>
            <a:pPr marL="285750" indent="-285750">
              <a:buFont typeface="Arial" panose="020B0604020202020204" pitchFamily="34" charset="0"/>
              <a:buChar char="•"/>
            </a:pPr>
            <a:r>
              <a:rPr lang="fr-FR" sz="2700" dirty="0">
                <a:solidFill>
                  <a:schemeClr val="bg1"/>
                </a:solidFill>
              </a:rPr>
              <a:t>Offert dans divers lieux publics de Richmond (quincaillerie, microbrasserie, parc, foyer de personnes âgées, centre nautique, </a:t>
            </a:r>
            <a:r>
              <a:rPr lang="fr-FR" sz="2700" dirty="0" err="1">
                <a:solidFill>
                  <a:schemeClr val="bg1"/>
                </a:solidFill>
              </a:rPr>
              <a:t>etc</a:t>
            </a:r>
            <a:r>
              <a:rPr lang="fr-FR" sz="2700" dirty="0">
                <a:solidFill>
                  <a:schemeClr val="bg1"/>
                </a:solidFill>
              </a:rPr>
              <a:t>)</a:t>
            </a:r>
          </a:p>
          <a:p>
            <a:pPr marL="285750" indent="-285750">
              <a:buFont typeface="Arial" panose="020B0604020202020204" pitchFamily="34" charset="0"/>
              <a:buChar char="•"/>
            </a:pPr>
            <a:r>
              <a:rPr lang="fr-FR" sz="2700" dirty="0">
                <a:solidFill>
                  <a:schemeClr val="bg1"/>
                </a:solidFill>
              </a:rPr>
              <a:t>Vise à surprendre le public, offrir une expérience de scène à la relève et favoriser les échanges intergénérationnels</a:t>
            </a:r>
            <a:endParaRPr lang="fr-FR" sz="3600" dirty="0">
              <a:solidFill>
                <a:schemeClr val="bg1"/>
              </a:solidFill>
            </a:endParaRPr>
          </a:p>
        </p:txBody>
      </p:sp>
    </p:spTree>
    <p:extLst>
      <p:ext uri="{BB962C8B-B14F-4D97-AF65-F5344CB8AC3E}">
        <p14:creationId xmlns:p14="http://schemas.microsoft.com/office/powerpoint/2010/main" val="20479935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633</Words>
  <Application>Microsoft Office PowerPoint</Application>
  <PresentationFormat>Grand écran</PresentationFormat>
  <Paragraphs>84</Paragraphs>
  <Slides>21</Slides>
  <Notes>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Arial</vt:lpstr>
      <vt:lpstr>Calibri</vt:lpstr>
      <vt:lpstr>Georgia Pro Light</vt:lpstr>
      <vt:lpstr>Helvetica Light</vt:lpstr>
      <vt:lpstr>VaultVTI</vt:lpstr>
      <vt:lpstr>FINALISTES PRIX CAROLE KIPLING 2023</vt:lpstr>
      <vt:lpstr>Lisa Dugré | Culture Trois-Rivières</vt:lpstr>
      <vt:lpstr>Lisa Dugré | Culture Trois-Rivières</vt:lpstr>
      <vt:lpstr>Lisa Dugré | Culture Trois-Rivières</vt:lpstr>
      <vt:lpstr>Lisa Dugré | Culture Trois-Rivières</vt:lpstr>
      <vt:lpstr>Lisa Dugré | Culture Trois-Rivières</vt:lpstr>
      <vt:lpstr>Lisa Dugré | Culture Trois-Rivières</vt:lpstr>
      <vt:lpstr>Marie-Ève Bourdages et Mireille Soucy | Centre d’art de Richmond</vt:lpstr>
      <vt:lpstr>Marie-Ève Bourdages | Centre d’art de Richmond</vt:lpstr>
      <vt:lpstr>Marie-Ève Bourdages | Centre d’art de Richmond</vt:lpstr>
      <vt:lpstr>Marie-Ève Bourdages | Centre d’art de Richmond</vt:lpstr>
      <vt:lpstr>Marie-Ève Bourdages | Centre d’art de Richmond</vt:lpstr>
      <vt:lpstr>Marie-Ève Bourdages | Centre d’art de Richmond</vt:lpstr>
      <vt:lpstr>Sophie Lemelin | La Chapelle spectacles</vt:lpstr>
      <vt:lpstr>Sophie Lemelin | La Chapelle spectacles</vt:lpstr>
      <vt:lpstr>Sophie Lemelin | La Chapelle spectacles</vt:lpstr>
      <vt:lpstr>Sophie Lemelin | La Chapelle spectacles</vt:lpstr>
      <vt:lpstr>Sophie Lemelin | La Chapelle spectacles</vt:lpstr>
      <vt:lpstr>Sophie Lemelin | La Chapelle spectacles</vt:lpstr>
      <vt:lpstr>MERCI ET FÉLICITATIONS À NOS FINALISTES!</vt:lpstr>
      <vt:lpstr>MERCI À NOS PARTENAIRES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FINALISTES PRIX CAROLE KIPLING 2023</dc:title>
  <dc:creator>Laïla Lessard</dc:creator>
  <cp:lastModifiedBy>Utilisateur</cp:lastModifiedBy>
  <cp:revision>6</cp:revision>
  <dcterms:created xsi:type="dcterms:W3CDTF">2023-03-06T21:09:03Z</dcterms:created>
  <dcterms:modified xsi:type="dcterms:W3CDTF">2023-03-08T19:54:52Z</dcterms:modified>
</cp:coreProperties>
</file>